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19900" cy="99187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606" autoAdjust="0"/>
    <p:restoredTop sz="94660"/>
  </p:normalViewPr>
  <p:slideViewPr>
    <p:cSldViewPr snapToGrid="0">
      <p:cViewPr>
        <p:scale>
          <a:sx n="90" d="100"/>
          <a:sy n="90" d="100"/>
        </p:scale>
        <p:origin x="-1374" y="1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55290" cy="49765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63032" y="0"/>
            <a:ext cx="2955290" cy="497658"/>
          </a:xfrm>
          <a:prstGeom prst="rect">
            <a:avLst/>
          </a:prstGeom>
        </p:spPr>
        <p:txBody>
          <a:bodyPr vert="horz" lIns="91440" tIns="45720" rIns="91440" bIns="45720" rtlCol="0"/>
          <a:lstStyle>
            <a:lvl1pPr algn="r">
              <a:defRPr sz="1200"/>
            </a:lvl1pPr>
          </a:lstStyle>
          <a:p>
            <a:fld id="{8D7D5712-B259-4881-841D-4207930937B8}" type="datetimeFigureOut">
              <a:rPr lang="de-DE" smtClean="0"/>
              <a:t>26.03.2020</a:t>
            </a:fld>
            <a:endParaRPr lang="de-DE"/>
          </a:p>
        </p:txBody>
      </p:sp>
      <p:sp>
        <p:nvSpPr>
          <p:cNvPr id="4" name="Folienbildplatzhalter 3"/>
          <p:cNvSpPr>
            <a:spLocks noGrp="1" noRot="1" noChangeAspect="1"/>
          </p:cNvSpPr>
          <p:nvPr>
            <p:ph type="sldImg" idx="2"/>
          </p:nvPr>
        </p:nvSpPr>
        <p:spPr>
          <a:xfrm>
            <a:off x="434975" y="1239838"/>
            <a:ext cx="5949950" cy="334803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1990" y="4773374"/>
            <a:ext cx="5455920" cy="3905488"/>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1044"/>
            <a:ext cx="2955290" cy="497656"/>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63032" y="9421044"/>
            <a:ext cx="2955290" cy="497656"/>
          </a:xfrm>
          <a:prstGeom prst="rect">
            <a:avLst/>
          </a:prstGeom>
        </p:spPr>
        <p:txBody>
          <a:bodyPr vert="horz" lIns="91440" tIns="45720" rIns="91440" bIns="45720" rtlCol="0" anchor="b"/>
          <a:lstStyle>
            <a:lvl1pPr algn="r">
              <a:defRPr sz="1200"/>
            </a:lvl1pPr>
          </a:lstStyle>
          <a:p>
            <a:fld id="{40CDD838-CF32-415B-8DF9-5A4878E3D0DF}" type="slidenum">
              <a:rPr lang="de-DE" smtClean="0"/>
              <a:t>‹#›</a:t>
            </a:fld>
            <a:endParaRPr lang="de-DE"/>
          </a:p>
        </p:txBody>
      </p:sp>
    </p:spTree>
    <p:extLst>
      <p:ext uri="{BB962C8B-B14F-4D97-AF65-F5344CB8AC3E}">
        <p14:creationId xmlns:p14="http://schemas.microsoft.com/office/powerpoint/2010/main" val="673218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40CDD838-CF32-415B-8DF9-5A4878E3D0DF}" type="slidenum">
              <a:rPr lang="de-DE" smtClean="0"/>
              <a:t>1</a:t>
            </a:fld>
            <a:endParaRPr lang="de-DE"/>
          </a:p>
        </p:txBody>
      </p:sp>
    </p:spTree>
    <p:extLst>
      <p:ext uri="{BB962C8B-B14F-4D97-AF65-F5344CB8AC3E}">
        <p14:creationId xmlns:p14="http://schemas.microsoft.com/office/powerpoint/2010/main" val="800622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F6F4A805-E60C-47D5-A4D8-E2CF0691E239}" type="datetimeFigureOut">
              <a:rPr lang="de-DE" smtClean="0"/>
              <a:t>26.03.2020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5FF9D50-9B30-440F-AC08-B287E61C14A1}" type="slidenum">
              <a:rPr lang="de-DE" smtClean="0"/>
              <a:t>‹#›</a:t>
            </a:fld>
            <a:endParaRPr lang="de-DE"/>
          </a:p>
        </p:txBody>
      </p:sp>
    </p:spTree>
    <p:extLst>
      <p:ext uri="{BB962C8B-B14F-4D97-AF65-F5344CB8AC3E}">
        <p14:creationId xmlns:p14="http://schemas.microsoft.com/office/powerpoint/2010/main" val="4043676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6F4A805-E60C-47D5-A4D8-E2CF0691E239}" type="datetimeFigureOut">
              <a:rPr lang="de-DE" smtClean="0"/>
              <a:t>26.03.2020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5FF9D50-9B30-440F-AC08-B287E61C14A1}" type="slidenum">
              <a:rPr lang="de-DE" smtClean="0"/>
              <a:t>‹#›</a:t>
            </a:fld>
            <a:endParaRPr lang="de-DE"/>
          </a:p>
        </p:txBody>
      </p:sp>
    </p:spTree>
    <p:extLst>
      <p:ext uri="{BB962C8B-B14F-4D97-AF65-F5344CB8AC3E}">
        <p14:creationId xmlns:p14="http://schemas.microsoft.com/office/powerpoint/2010/main" val="3268901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6F4A805-E60C-47D5-A4D8-E2CF0691E239}" type="datetimeFigureOut">
              <a:rPr lang="de-DE" smtClean="0"/>
              <a:t>26.03.2020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5FF9D50-9B30-440F-AC08-B287E61C14A1}" type="slidenum">
              <a:rPr lang="de-DE" smtClean="0"/>
              <a:t>‹#›</a:t>
            </a:fld>
            <a:endParaRPr lang="de-DE"/>
          </a:p>
        </p:txBody>
      </p:sp>
    </p:spTree>
    <p:extLst>
      <p:ext uri="{BB962C8B-B14F-4D97-AF65-F5344CB8AC3E}">
        <p14:creationId xmlns:p14="http://schemas.microsoft.com/office/powerpoint/2010/main" val="1477190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6F4A805-E60C-47D5-A4D8-E2CF0691E239}" type="datetimeFigureOut">
              <a:rPr lang="de-DE" smtClean="0"/>
              <a:t>26.03.2020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5FF9D50-9B30-440F-AC08-B287E61C14A1}" type="slidenum">
              <a:rPr lang="de-DE" smtClean="0"/>
              <a:t>‹#›</a:t>
            </a:fld>
            <a:endParaRPr lang="de-DE"/>
          </a:p>
        </p:txBody>
      </p:sp>
    </p:spTree>
    <p:extLst>
      <p:ext uri="{BB962C8B-B14F-4D97-AF65-F5344CB8AC3E}">
        <p14:creationId xmlns:p14="http://schemas.microsoft.com/office/powerpoint/2010/main" val="1737134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F6F4A805-E60C-47D5-A4D8-E2CF0691E239}" type="datetimeFigureOut">
              <a:rPr lang="de-DE" smtClean="0"/>
              <a:t>26.03.2020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5FF9D50-9B30-440F-AC08-B287E61C14A1}" type="slidenum">
              <a:rPr lang="de-DE" smtClean="0"/>
              <a:t>‹#›</a:t>
            </a:fld>
            <a:endParaRPr lang="de-DE"/>
          </a:p>
        </p:txBody>
      </p:sp>
    </p:spTree>
    <p:extLst>
      <p:ext uri="{BB962C8B-B14F-4D97-AF65-F5344CB8AC3E}">
        <p14:creationId xmlns:p14="http://schemas.microsoft.com/office/powerpoint/2010/main" val="1699042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F6F4A805-E60C-47D5-A4D8-E2CF0691E239}" type="datetimeFigureOut">
              <a:rPr lang="de-DE" smtClean="0"/>
              <a:t>26.03.2020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5FF9D50-9B30-440F-AC08-B287E61C14A1}" type="slidenum">
              <a:rPr lang="de-DE" smtClean="0"/>
              <a:t>‹#›</a:t>
            </a:fld>
            <a:endParaRPr lang="de-DE"/>
          </a:p>
        </p:txBody>
      </p:sp>
    </p:spTree>
    <p:extLst>
      <p:ext uri="{BB962C8B-B14F-4D97-AF65-F5344CB8AC3E}">
        <p14:creationId xmlns:p14="http://schemas.microsoft.com/office/powerpoint/2010/main" val="1927136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F6F4A805-E60C-47D5-A4D8-E2CF0691E239}" type="datetimeFigureOut">
              <a:rPr lang="de-DE" smtClean="0"/>
              <a:t>26.03.2020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5FF9D50-9B30-440F-AC08-B287E61C14A1}" type="slidenum">
              <a:rPr lang="de-DE" smtClean="0"/>
              <a:t>‹#›</a:t>
            </a:fld>
            <a:endParaRPr lang="de-DE"/>
          </a:p>
        </p:txBody>
      </p:sp>
    </p:spTree>
    <p:extLst>
      <p:ext uri="{BB962C8B-B14F-4D97-AF65-F5344CB8AC3E}">
        <p14:creationId xmlns:p14="http://schemas.microsoft.com/office/powerpoint/2010/main" val="872878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F6F4A805-E60C-47D5-A4D8-E2CF0691E239}" type="datetimeFigureOut">
              <a:rPr lang="de-DE" smtClean="0"/>
              <a:t>26.03.2020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5FF9D50-9B30-440F-AC08-B287E61C14A1}" type="slidenum">
              <a:rPr lang="de-DE" smtClean="0"/>
              <a:t>‹#›</a:t>
            </a:fld>
            <a:endParaRPr lang="de-DE"/>
          </a:p>
        </p:txBody>
      </p:sp>
    </p:spTree>
    <p:extLst>
      <p:ext uri="{BB962C8B-B14F-4D97-AF65-F5344CB8AC3E}">
        <p14:creationId xmlns:p14="http://schemas.microsoft.com/office/powerpoint/2010/main" val="1214829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6F4A805-E60C-47D5-A4D8-E2CF0691E239}" type="datetimeFigureOut">
              <a:rPr lang="de-DE" smtClean="0"/>
              <a:t>26.03.2020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5FF9D50-9B30-440F-AC08-B287E61C14A1}" type="slidenum">
              <a:rPr lang="de-DE" smtClean="0"/>
              <a:t>‹#›</a:t>
            </a:fld>
            <a:endParaRPr lang="de-DE"/>
          </a:p>
        </p:txBody>
      </p:sp>
    </p:spTree>
    <p:extLst>
      <p:ext uri="{BB962C8B-B14F-4D97-AF65-F5344CB8AC3E}">
        <p14:creationId xmlns:p14="http://schemas.microsoft.com/office/powerpoint/2010/main" val="712454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F6F4A805-E60C-47D5-A4D8-E2CF0691E239}" type="datetimeFigureOut">
              <a:rPr lang="de-DE" smtClean="0"/>
              <a:t>26.03.2020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5FF9D50-9B30-440F-AC08-B287E61C14A1}" type="slidenum">
              <a:rPr lang="de-DE" smtClean="0"/>
              <a:t>‹#›</a:t>
            </a:fld>
            <a:endParaRPr lang="de-DE"/>
          </a:p>
        </p:txBody>
      </p:sp>
    </p:spTree>
    <p:extLst>
      <p:ext uri="{BB962C8B-B14F-4D97-AF65-F5344CB8AC3E}">
        <p14:creationId xmlns:p14="http://schemas.microsoft.com/office/powerpoint/2010/main" val="1805799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F6F4A805-E60C-47D5-A4D8-E2CF0691E239}" type="datetimeFigureOut">
              <a:rPr lang="de-DE" smtClean="0"/>
              <a:t>26.03.2020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5FF9D50-9B30-440F-AC08-B287E61C14A1}" type="slidenum">
              <a:rPr lang="de-DE" smtClean="0"/>
              <a:t>‹#›</a:t>
            </a:fld>
            <a:endParaRPr lang="de-DE"/>
          </a:p>
        </p:txBody>
      </p:sp>
    </p:spTree>
    <p:extLst>
      <p:ext uri="{BB962C8B-B14F-4D97-AF65-F5344CB8AC3E}">
        <p14:creationId xmlns:p14="http://schemas.microsoft.com/office/powerpoint/2010/main" val="3952519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F4A805-E60C-47D5-A4D8-E2CF0691E239}" type="datetimeFigureOut">
              <a:rPr lang="de-DE" smtClean="0"/>
              <a:t>26.03.2020</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FF9D50-9B30-440F-AC08-B287E61C14A1}" type="slidenum">
              <a:rPr lang="de-DE" smtClean="0"/>
              <a:t>‹#›</a:t>
            </a:fld>
            <a:endParaRPr lang="de-DE"/>
          </a:p>
        </p:txBody>
      </p:sp>
    </p:spTree>
    <p:extLst>
      <p:ext uri="{BB962C8B-B14F-4D97-AF65-F5344CB8AC3E}">
        <p14:creationId xmlns:p14="http://schemas.microsoft.com/office/powerpoint/2010/main" val="4204855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ex.com/de/preisverzeichnis"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577850" y="481688"/>
            <a:ext cx="8293100" cy="338554"/>
          </a:xfrm>
          <a:prstGeom prst="rect">
            <a:avLst/>
          </a:prstGeom>
          <a:noFill/>
        </p:spPr>
        <p:txBody>
          <a:bodyPr wrap="square" rtlCol="0">
            <a:spAutoFit/>
          </a:bodyPr>
          <a:lstStyle/>
          <a:p>
            <a:r>
              <a:rPr lang="en-US" sz="1600" u="sng" dirty="0"/>
              <a:t>Table 5 - costs information to be published as referred to in Article 5</a:t>
            </a:r>
            <a:endParaRPr lang="de-DE" sz="1600" u="sng" dirty="0"/>
          </a:p>
        </p:txBody>
      </p:sp>
      <p:graphicFrame>
        <p:nvGraphicFramePr>
          <p:cNvPr id="8" name="Tabelle 7"/>
          <p:cNvGraphicFramePr>
            <a:graphicFrameLocks noGrp="1"/>
          </p:cNvGraphicFramePr>
          <p:nvPr>
            <p:extLst>
              <p:ext uri="{D42A27DB-BD31-4B8C-83A1-F6EECF244321}">
                <p14:modId xmlns:p14="http://schemas.microsoft.com/office/powerpoint/2010/main" val="912504576"/>
              </p:ext>
            </p:extLst>
          </p:nvPr>
        </p:nvGraphicFramePr>
        <p:xfrm>
          <a:off x="577850" y="910047"/>
          <a:ext cx="11195051" cy="3817620"/>
        </p:xfrm>
        <a:graphic>
          <a:graphicData uri="http://schemas.openxmlformats.org/drawingml/2006/table">
            <a:tbl>
              <a:tblPr/>
              <a:tblGrid>
                <a:gridCol w="1993900">
                  <a:extLst>
                    <a:ext uri="{9D8B030D-6E8A-4147-A177-3AD203B41FA5}">
                      <a16:colId xmlns:a16="http://schemas.microsoft.com/office/drawing/2014/main" val="20000"/>
                    </a:ext>
                  </a:extLst>
                </a:gridCol>
                <a:gridCol w="9201151">
                  <a:extLst>
                    <a:ext uri="{9D8B030D-6E8A-4147-A177-3AD203B41FA5}">
                      <a16:colId xmlns:a16="http://schemas.microsoft.com/office/drawing/2014/main" val="20001"/>
                    </a:ext>
                  </a:extLst>
                </a:gridCol>
              </a:tblGrid>
              <a:tr h="1488778">
                <a:tc rowSpan="4">
                  <a:txBody>
                    <a:bodyPr/>
                    <a:lstStyle/>
                    <a:p>
                      <a:pPr algn="l" fontAlgn="ctr"/>
                      <a:r>
                        <a:rPr lang="en-US" sz="800" b="0" i="0" u="none" strike="noStrike" dirty="0" smtClean="0">
                          <a:solidFill>
                            <a:srgbClr val="000000"/>
                          </a:solidFill>
                          <a:effectLst/>
                          <a:latin typeface="Calibri" panose="020F0502020204030204" pitchFamily="34" charset="0"/>
                        </a:rPr>
                        <a:t>Information required under Article 5(a) to (d)</a:t>
                      </a:r>
                      <a:endParaRPr lang="en-US" sz="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de-DE" sz="800" b="0" i="0" u="none" strike="noStrike" dirty="0" smtClean="0">
                          <a:solidFill>
                            <a:schemeClr val="tx1"/>
                          </a:solidFill>
                          <a:effectLst/>
                          <a:latin typeface="Calibri" panose="020F0502020204030204" pitchFamily="34" charset="0"/>
                        </a:rPr>
                        <a:t>(a)</a:t>
                      </a:r>
                      <a:r>
                        <a:rPr lang="de-DE" sz="800" b="0" i="0" u="none" strike="noStrike" baseline="0" dirty="0" smtClean="0">
                          <a:solidFill>
                            <a:schemeClr val="tx1"/>
                          </a:solidFill>
                          <a:effectLst/>
                          <a:latin typeface="Calibri" panose="020F0502020204030204" pitchFamily="34" charset="0"/>
                        </a:rPr>
                        <a:t> </a:t>
                      </a:r>
                      <a:r>
                        <a:rPr lang="en-US" sz="800" b="0" i="0" u="none" strike="noStrike" baseline="0" noProof="0" dirty="0" smtClean="0">
                          <a:solidFill>
                            <a:schemeClr val="tx1"/>
                          </a:solidFill>
                          <a:effectLst/>
                          <a:latin typeface="Calibri" panose="020F0502020204030204" pitchFamily="34" charset="0"/>
                        </a:rPr>
                        <a:t>The following transaction fees are charged for the execution of orders and the registration of trades. The transaction fees are stated in Euro per megawatt hour (€/MWh), if not stipulated otherwise</a:t>
                      </a:r>
                      <a:r>
                        <a:rPr lang="de-DE" sz="800" b="0" i="0" u="none" strike="noStrike" baseline="0" dirty="0" smtClean="0">
                          <a:solidFill>
                            <a:schemeClr val="tx1"/>
                          </a:solidFill>
                          <a:effectLst/>
                          <a:latin typeface="Calibri" panose="020F0502020204030204" pitchFamily="34" charset="0"/>
                        </a:rPr>
                        <a:t>.</a:t>
                      </a:r>
                    </a:p>
                    <a:p>
                      <a:pPr algn="just"/>
                      <a:r>
                        <a:rPr lang="de-DE" sz="800" b="1" i="0" u="none" strike="noStrike" kern="1200" dirty="0" smtClean="0">
                          <a:solidFill>
                            <a:schemeClr val="tx1"/>
                          </a:solidFill>
                          <a:effectLst/>
                          <a:latin typeface="+mn-lt"/>
                          <a:ea typeface="+mn-ea"/>
                          <a:cs typeface="+mn-cs"/>
                        </a:rPr>
                        <a:t>Power: </a:t>
                      </a:r>
                      <a:r>
                        <a:rPr lang="de-DE" sz="800" b="0" i="0" u="none" strike="noStrike" kern="1200" noProof="0" dirty="0" smtClean="0">
                          <a:solidFill>
                            <a:schemeClr val="tx1"/>
                          </a:solidFill>
                          <a:effectLst/>
                          <a:latin typeface="+mn-lt"/>
                          <a:ea typeface="+mn-ea"/>
                          <a:cs typeface="+mn-cs"/>
                        </a:rPr>
                        <a:t>Transactions in power</a:t>
                      </a:r>
                      <a:r>
                        <a:rPr lang="de-DE" sz="800" b="0" i="0" u="none" strike="noStrike" kern="1200" baseline="0" noProof="0" dirty="0" smtClean="0">
                          <a:solidFill>
                            <a:schemeClr val="tx1"/>
                          </a:solidFill>
                          <a:effectLst/>
                          <a:latin typeface="+mn-lt"/>
                          <a:ea typeface="+mn-ea"/>
                          <a:cs typeface="+mn-cs"/>
                        </a:rPr>
                        <a:t> </a:t>
                      </a:r>
                      <a:r>
                        <a:rPr lang="en-US" sz="800" b="0" i="0" u="none" strike="noStrike" kern="1200" dirty="0" smtClean="0">
                          <a:solidFill>
                            <a:schemeClr val="tx1"/>
                          </a:solidFill>
                          <a:effectLst/>
                          <a:latin typeface="+mn-lt"/>
                          <a:ea typeface="+mn-ea"/>
                          <a:cs typeface="+mn-cs"/>
                        </a:rPr>
                        <a:t>futures (week/month/quarter/year)</a:t>
                      </a:r>
                      <a:r>
                        <a:rPr lang="en-US" sz="800" b="0" i="0" u="none" strike="noStrike" kern="1200" baseline="0" dirty="0" smtClean="0">
                          <a:solidFill>
                            <a:schemeClr val="tx1"/>
                          </a:solidFill>
                          <a:effectLst/>
                          <a:latin typeface="+mn-lt"/>
                          <a:ea typeface="+mn-ea"/>
                          <a:cs typeface="+mn-cs"/>
                        </a:rPr>
                        <a:t> </a:t>
                      </a:r>
                      <a:r>
                        <a:rPr lang="en-US" sz="800" b="0" i="0" u="none" strike="noStrike" kern="1200" dirty="0" smtClean="0">
                          <a:solidFill>
                            <a:schemeClr val="tx1"/>
                          </a:solidFill>
                          <a:effectLst/>
                          <a:latin typeface="+mn-lt"/>
                          <a:ea typeface="+mn-ea"/>
                          <a:cs typeface="+mn-cs"/>
                        </a:rPr>
                        <a:t>0.0075; Nordic</a:t>
                      </a:r>
                      <a:r>
                        <a:rPr lang="en-US" sz="800" b="0" i="0" u="none" strike="noStrike" kern="1200" baseline="0" dirty="0" smtClean="0">
                          <a:solidFill>
                            <a:schemeClr val="tx1"/>
                          </a:solidFill>
                          <a:effectLst/>
                          <a:latin typeface="+mn-lt"/>
                          <a:ea typeface="+mn-ea"/>
                          <a:cs typeface="+mn-cs"/>
                        </a:rPr>
                        <a:t> p</a:t>
                      </a:r>
                      <a:r>
                        <a:rPr lang="en-US" sz="800" b="0" i="0" u="none" strike="noStrike" kern="1200" dirty="0" smtClean="0">
                          <a:solidFill>
                            <a:schemeClr val="tx1"/>
                          </a:solidFill>
                          <a:effectLst/>
                          <a:latin typeface="+mn-lt"/>
                          <a:ea typeface="+mn-ea"/>
                          <a:cs typeface="+mn-cs"/>
                        </a:rPr>
                        <a:t>ower</a:t>
                      </a:r>
                      <a:r>
                        <a:rPr lang="en-US" sz="800" b="0" i="0" u="none" strike="noStrike" kern="1200" baseline="0" dirty="0" smtClean="0">
                          <a:solidFill>
                            <a:schemeClr val="tx1"/>
                          </a:solidFill>
                          <a:effectLst/>
                          <a:latin typeface="+mn-lt"/>
                          <a:ea typeface="+mn-ea"/>
                          <a:cs typeface="+mn-cs"/>
                        </a:rPr>
                        <a:t> f</a:t>
                      </a:r>
                      <a:r>
                        <a:rPr lang="en-US" sz="800" b="0" i="0" u="none" strike="noStrike" kern="1200" dirty="0" smtClean="0">
                          <a:solidFill>
                            <a:schemeClr val="tx1"/>
                          </a:solidFill>
                          <a:effectLst/>
                          <a:latin typeface="+mn-lt"/>
                          <a:ea typeface="+mn-ea"/>
                          <a:cs typeface="+mn-cs"/>
                        </a:rPr>
                        <a:t>utures (week/month/quarter/year) 0.0025; </a:t>
                      </a:r>
                      <a:r>
                        <a:rPr lang="de-DE" sz="800" b="0" i="0" u="none" strike="noStrike" kern="1200" dirty="0" smtClean="0">
                          <a:solidFill>
                            <a:schemeClr val="tx1"/>
                          </a:solidFill>
                          <a:effectLst/>
                          <a:latin typeface="+mn-lt"/>
                          <a:ea typeface="+mn-ea"/>
                          <a:cs typeface="+mn-cs"/>
                        </a:rPr>
                        <a:t>PXE </a:t>
                      </a:r>
                      <a:r>
                        <a:rPr lang="en-US" sz="800" b="0" i="0" u="none" strike="noStrike" kern="1200" baseline="0" noProof="0" dirty="0" smtClean="0">
                          <a:solidFill>
                            <a:schemeClr val="tx1"/>
                          </a:solidFill>
                          <a:effectLst/>
                          <a:latin typeface="+mn-lt"/>
                          <a:ea typeface="+mn-ea"/>
                          <a:cs typeface="+mn-cs"/>
                        </a:rPr>
                        <a:t>power futures </a:t>
                      </a:r>
                      <a:r>
                        <a:rPr lang="en-US" sz="800" b="0" i="0" u="none" strike="noStrike" kern="1200" dirty="0" smtClean="0">
                          <a:solidFill>
                            <a:schemeClr val="tx1"/>
                          </a:solidFill>
                          <a:effectLst/>
                          <a:latin typeface="+mn-lt"/>
                          <a:ea typeface="+mn-ea"/>
                          <a:cs typeface="+mn-cs"/>
                        </a:rPr>
                        <a:t>(week/month/quarter/year)</a:t>
                      </a:r>
                      <a:r>
                        <a:rPr lang="en-US" sz="800" b="0" i="0" u="none" strike="noStrike" kern="1200" baseline="0" noProof="0" dirty="0" smtClean="0">
                          <a:solidFill>
                            <a:schemeClr val="tx1"/>
                          </a:solidFill>
                          <a:effectLst/>
                          <a:latin typeface="+mn-lt"/>
                          <a:ea typeface="+mn-ea"/>
                          <a:cs typeface="+mn-cs"/>
                        </a:rPr>
                        <a:t> </a:t>
                      </a:r>
                      <a:r>
                        <a:rPr lang="en-US" sz="800" b="0" i="0" u="none" strike="noStrike" kern="1200" noProof="0" dirty="0" smtClean="0">
                          <a:solidFill>
                            <a:schemeClr val="tx1"/>
                          </a:solidFill>
                          <a:effectLst/>
                          <a:latin typeface="+mn-lt"/>
                          <a:ea typeface="+mn-ea"/>
                          <a:cs typeface="+mn-cs"/>
                        </a:rPr>
                        <a:t>0.015; </a:t>
                      </a:r>
                      <a:r>
                        <a:rPr lang="de-DE" sz="800" b="0" i="0" u="none" strike="noStrike" kern="1200" dirty="0" smtClean="0">
                          <a:solidFill>
                            <a:schemeClr val="tx1"/>
                          </a:solidFill>
                          <a:effectLst/>
                          <a:latin typeface="+mn-lt"/>
                          <a:ea typeface="+mn-ea"/>
                          <a:cs typeface="+mn-cs"/>
                        </a:rPr>
                        <a:t>Transactions</a:t>
                      </a:r>
                      <a:r>
                        <a:rPr lang="de-DE" sz="800" b="0" i="0" u="none" strike="noStrike" kern="1200" baseline="0" dirty="0" smtClean="0">
                          <a:solidFill>
                            <a:schemeClr val="tx1"/>
                          </a:solidFill>
                          <a:effectLst/>
                          <a:latin typeface="+mn-lt"/>
                          <a:ea typeface="+mn-ea"/>
                          <a:cs typeface="+mn-cs"/>
                        </a:rPr>
                        <a:t> in </a:t>
                      </a:r>
                      <a:r>
                        <a:rPr lang="de-DE" sz="800" b="0" i="0" u="none" strike="noStrike" kern="1200" dirty="0" smtClean="0">
                          <a:solidFill>
                            <a:schemeClr val="tx1"/>
                          </a:solidFill>
                          <a:effectLst/>
                          <a:latin typeface="+mn-lt"/>
                          <a:ea typeface="+mn-ea"/>
                          <a:cs typeface="+mn-cs"/>
                        </a:rPr>
                        <a:t>Day </a:t>
                      </a:r>
                      <a:r>
                        <a:rPr lang="en-US" sz="800" b="0" i="0" u="none" strike="noStrike" kern="1200" noProof="0" dirty="0" smtClean="0">
                          <a:solidFill>
                            <a:schemeClr val="tx1"/>
                          </a:solidFill>
                          <a:effectLst/>
                          <a:latin typeface="+mn-lt"/>
                          <a:ea typeface="+mn-ea"/>
                          <a:cs typeface="+mn-cs"/>
                        </a:rPr>
                        <a:t>and</a:t>
                      </a:r>
                      <a:r>
                        <a:rPr lang="de-DE" sz="800" b="0" i="0" u="none" strike="noStrike" kern="1200" dirty="0" smtClean="0">
                          <a:solidFill>
                            <a:schemeClr val="tx1"/>
                          </a:solidFill>
                          <a:effectLst/>
                          <a:latin typeface="+mn-lt"/>
                          <a:ea typeface="+mn-ea"/>
                          <a:cs typeface="+mn-cs"/>
                        </a:rPr>
                        <a:t> Weekend</a:t>
                      </a:r>
                      <a:r>
                        <a:rPr lang="de-DE" sz="800" b="0" i="0" u="none" strike="noStrike" kern="1200" baseline="0" dirty="0" smtClean="0">
                          <a:solidFill>
                            <a:schemeClr val="tx1"/>
                          </a:solidFill>
                          <a:effectLst/>
                          <a:latin typeface="+mn-lt"/>
                          <a:ea typeface="+mn-ea"/>
                          <a:cs typeface="+mn-cs"/>
                        </a:rPr>
                        <a:t> </a:t>
                      </a:r>
                      <a:r>
                        <a:rPr lang="en-US" sz="800" b="0" i="0" u="none" strike="noStrike" kern="1200" baseline="0" noProof="0" dirty="0" smtClean="0">
                          <a:solidFill>
                            <a:schemeClr val="tx1"/>
                          </a:solidFill>
                          <a:effectLst/>
                          <a:latin typeface="+mn-lt"/>
                          <a:ea typeface="+mn-ea"/>
                          <a:cs typeface="+mn-cs"/>
                        </a:rPr>
                        <a:t>f</a:t>
                      </a:r>
                      <a:r>
                        <a:rPr lang="en-US" sz="800" b="0" i="0" u="none" strike="noStrike" kern="1200" noProof="0" dirty="0" smtClean="0">
                          <a:solidFill>
                            <a:schemeClr val="tx1"/>
                          </a:solidFill>
                          <a:effectLst/>
                          <a:latin typeface="+mn-lt"/>
                          <a:ea typeface="+mn-ea"/>
                          <a:cs typeface="+mn-cs"/>
                        </a:rPr>
                        <a:t>utures</a:t>
                      </a:r>
                      <a:r>
                        <a:rPr lang="de-DE" sz="800" b="0" i="0" u="none" strike="noStrike" kern="1200" dirty="0" smtClean="0">
                          <a:solidFill>
                            <a:schemeClr val="tx1"/>
                          </a:solidFill>
                          <a:effectLst/>
                          <a:latin typeface="+mn-lt"/>
                          <a:ea typeface="+mn-ea"/>
                          <a:cs typeface="+mn-cs"/>
                        </a:rPr>
                        <a:t> 0.015; </a:t>
                      </a:r>
                      <a:r>
                        <a:rPr lang="en-US" sz="800" b="0" i="0" u="none" strike="noStrike" kern="1200" dirty="0" smtClean="0">
                          <a:solidFill>
                            <a:schemeClr val="tx1"/>
                          </a:solidFill>
                          <a:effectLst/>
                          <a:latin typeface="+mn-lt"/>
                          <a:ea typeface="+mn-ea"/>
                          <a:cs typeface="+mn-cs"/>
                        </a:rPr>
                        <a:t>Transactions in Phelix and Spanish Day and Weekend futures </a:t>
                      </a:r>
                      <a:r>
                        <a:rPr lang="de-DE" sz="800" b="0" i="0" u="none" strike="noStrike" kern="1200" dirty="0" smtClean="0">
                          <a:solidFill>
                            <a:schemeClr val="tx1"/>
                          </a:solidFill>
                          <a:effectLst/>
                          <a:latin typeface="+mn-lt"/>
                          <a:ea typeface="+mn-ea"/>
                          <a:cs typeface="+mn-cs"/>
                        </a:rPr>
                        <a:t>0.0075; PXE Czech</a:t>
                      </a:r>
                      <a:r>
                        <a:rPr lang="de-DE" sz="800" b="0" i="0" u="none" strike="noStrike" kern="1200" baseline="0" dirty="0" smtClean="0">
                          <a:solidFill>
                            <a:schemeClr val="tx1"/>
                          </a:solidFill>
                          <a:effectLst/>
                          <a:latin typeface="+mn-lt"/>
                          <a:ea typeface="+mn-ea"/>
                          <a:cs typeface="+mn-cs"/>
                        </a:rPr>
                        <a:t> </a:t>
                      </a:r>
                      <a:r>
                        <a:rPr lang="de-DE" sz="800" b="0" i="0" u="none" strike="noStrike" kern="1200" baseline="0" dirty="0" err="1" smtClean="0">
                          <a:solidFill>
                            <a:schemeClr val="tx1"/>
                          </a:solidFill>
                          <a:effectLst/>
                          <a:latin typeface="+mn-lt"/>
                          <a:ea typeface="+mn-ea"/>
                          <a:cs typeface="+mn-cs"/>
                        </a:rPr>
                        <a:t>and</a:t>
                      </a:r>
                      <a:r>
                        <a:rPr lang="de-DE" sz="800" b="0" i="0" u="none" strike="noStrike" kern="1200" baseline="0" dirty="0" smtClean="0">
                          <a:solidFill>
                            <a:schemeClr val="tx1"/>
                          </a:solidFill>
                          <a:effectLst/>
                          <a:latin typeface="+mn-lt"/>
                          <a:ea typeface="+mn-ea"/>
                          <a:cs typeface="+mn-cs"/>
                        </a:rPr>
                        <a:t> PXE </a:t>
                      </a:r>
                      <a:r>
                        <a:rPr lang="de-DE" sz="800" b="0" i="0" u="none" strike="noStrike" kern="1200" baseline="0" dirty="0" err="1" smtClean="0">
                          <a:solidFill>
                            <a:schemeClr val="tx1"/>
                          </a:solidFill>
                          <a:effectLst/>
                          <a:latin typeface="+mn-lt"/>
                          <a:ea typeface="+mn-ea"/>
                          <a:cs typeface="+mn-cs"/>
                        </a:rPr>
                        <a:t>Hungarian</a:t>
                      </a:r>
                      <a:r>
                        <a:rPr lang="de-DE" sz="800" b="0" i="0" u="none" strike="noStrike" kern="1200" baseline="0" dirty="0" smtClean="0">
                          <a:solidFill>
                            <a:schemeClr val="tx1"/>
                          </a:solidFill>
                          <a:effectLst/>
                          <a:latin typeface="+mn-lt"/>
                          <a:ea typeface="+mn-ea"/>
                          <a:cs typeface="+mn-cs"/>
                        </a:rPr>
                        <a:t> Day </a:t>
                      </a:r>
                      <a:r>
                        <a:rPr lang="de-DE" sz="800" b="0" i="0" u="none" strike="noStrike" kern="1200" baseline="0" dirty="0" err="1" smtClean="0">
                          <a:solidFill>
                            <a:schemeClr val="tx1"/>
                          </a:solidFill>
                          <a:effectLst/>
                          <a:latin typeface="+mn-lt"/>
                          <a:ea typeface="+mn-ea"/>
                          <a:cs typeface="+mn-cs"/>
                        </a:rPr>
                        <a:t>and</a:t>
                      </a:r>
                      <a:r>
                        <a:rPr lang="de-DE" sz="800" b="0" i="0" u="none" strike="noStrike" kern="1200" baseline="0" dirty="0" smtClean="0">
                          <a:solidFill>
                            <a:schemeClr val="tx1"/>
                          </a:solidFill>
                          <a:effectLst/>
                          <a:latin typeface="+mn-lt"/>
                          <a:ea typeface="+mn-ea"/>
                          <a:cs typeface="+mn-cs"/>
                        </a:rPr>
                        <a:t> Weekend </a:t>
                      </a:r>
                      <a:r>
                        <a:rPr lang="de-DE" sz="800" b="0" i="0" u="none" strike="noStrike" kern="1200" baseline="0" dirty="0" err="1" smtClean="0">
                          <a:solidFill>
                            <a:schemeClr val="tx1"/>
                          </a:solidFill>
                          <a:effectLst/>
                          <a:latin typeface="+mn-lt"/>
                          <a:ea typeface="+mn-ea"/>
                          <a:cs typeface="+mn-cs"/>
                        </a:rPr>
                        <a:t>futures</a:t>
                      </a:r>
                      <a:r>
                        <a:rPr lang="de-DE" sz="800" b="0" i="0" u="none" strike="noStrike" kern="1200" baseline="0" dirty="0" smtClean="0">
                          <a:solidFill>
                            <a:schemeClr val="tx1"/>
                          </a:solidFill>
                          <a:effectLst/>
                          <a:latin typeface="+mn-lt"/>
                          <a:ea typeface="+mn-ea"/>
                          <a:cs typeface="+mn-cs"/>
                        </a:rPr>
                        <a:t> 0.03; </a:t>
                      </a:r>
                      <a:r>
                        <a:rPr lang="de-DE" sz="800" b="0" i="0" u="none" strike="noStrike" kern="1200" dirty="0" smtClean="0">
                          <a:solidFill>
                            <a:schemeClr val="tx1"/>
                          </a:solidFill>
                          <a:effectLst/>
                          <a:latin typeface="+mn-lt"/>
                          <a:ea typeface="+mn-ea"/>
                          <a:cs typeface="+mn-cs"/>
                        </a:rPr>
                        <a:t>Cap and </a:t>
                      </a:r>
                      <a:r>
                        <a:rPr lang="en-US" sz="800" b="0" i="0" u="none" strike="noStrike" kern="1200" noProof="0" dirty="0" smtClean="0">
                          <a:solidFill>
                            <a:schemeClr val="tx1"/>
                          </a:solidFill>
                          <a:effectLst/>
                          <a:latin typeface="+mn-lt"/>
                          <a:ea typeface="+mn-ea"/>
                          <a:cs typeface="+mn-cs"/>
                        </a:rPr>
                        <a:t>Floor</a:t>
                      </a:r>
                      <a:r>
                        <a:rPr lang="de-DE" sz="800" b="0" i="0" u="none" strike="noStrike" kern="1200" baseline="0" noProof="0" dirty="0" smtClean="0">
                          <a:solidFill>
                            <a:schemeClr val="tx1"/>
                          </a:solidFill>
                          <a:effectLst/>
                          <a:latin typeface="+mn-lt"/>
                          <a:ea typeface="+mn-ea"/>
                          <a:cs typeface="+mn-cs"/>
                        </a:rPr>
                        <a:t> futures </a:t>
                      </a:r>
                      <a:r>
                        <a:rPr lang="de-DE" sz="800" b="0" i="0" u="none" strike="noStrike" kern="1200" dirty="0" smtClean="0">
                          <a:solidFill>
                            <a:schemeClr val="tx1"/>
                          </a:solidFill>
                          <a:effectLst/>
                          <a:latin typeface="+mn-lt"/>
                          <a:ea typeface="+mn-ea"/>
                          <a:cs typeface="+mn-cs"/>
                        </a:rPr>
                        <a:t>0.002; GB </a:t>
                      </a:r>
                      <a:r>
                        <a:rPr lang="de-DE" sz="800" b="0" i="0" u="none" strike="noStrike" kern="1200" baseline="0" dirty="0" smtClean="0">
                          <a:solidFill>
                            <a:schemeClr val="tx1"/>
                          </a:solidFill>
                          <a:effectLst/>
                          <a:latin typeface="+mn-lt"/>
                          <a:ea typeface="+mn-ea"/>
                          <a:cs typeface="+mn-cs"/>
                        </a:rPr>
                        <a:t>p</a:t>
                      </a:r>
                      <a:r>
                        <a:rPr lang="de-DE" sz="800" b="0" i="0" u="none" strike="noStrike" kern="1200" dirty="0" smtClean="0">
                          <a:solidFill>
                            <a:schemeClr val="tx1"/>
                          </a:solidFill>
                          <a:effectLst/>
                          <a:latin typeface="+mn-lt"/>
                          <a:ea typeface="+mn-ea"/>
                          <a:cs typeface="+mn-cs"/>
                        </a:rPr>
                        <a:t>ower</a:t>
                      </a:r>
                      <a:r>
                        <a:rPr lang="de-DE" sz="800" b="0" i="0" u="none" strike="noStrike" kern="1200" baseline="0" dirty="0" smtClean="0">
                          <a:solidFill>
                            <a:schemeClr val="tx1"/>
                          </a:solidFill>
                          <a:effectLst/>
                          <a:latin typeface="+mn-lt"/>
                          <a:ea typeface="+mn-ea"/>
                          <a:cs typeface="+mn-cs"/>
                        </a:rPr>
                        <a:t> f</a:t>
                      </a:r>
                      <a:r>
                        <a:rPr lang="de-DE" sz="800" b="0" i="0" u="none" strike="noStrike" kern="1200" dirty="0" smtClean="0">
                          <a:solidFill>
                            <a:schemeClr val="tx1"/>
                          </a:solidFill>
                          <a:effectLst/>
                          <a:latin typeface="+mn-lt"/>
                          <a:ea typeface="+mn-ea"/>
                          <a:cs typeface="+mn-cs"/>
                        </a:rPr>
                        <a:t>utures 0.00375 GBP per MWh</a:t>
                      </a:r>
                      <a:r>
                        <a:rPr lang="de-DE" sz="800" b="0" i="0" u="none" strike="noStrike" kern="1200" smtClean="0">
                          <a:solidFill>
                            <a:schemeClr val="tx1"/>
                          </a:solidFill>
                          <a:effectLst/>
                          <a:latin typeface="+mn-lt"/>
                          <a:ea typeface="+mn-ea"/>
                          <a:cs typeface="+mn-cs"/>
                        </a:rPr>
                        <a:t>,</a:t>
                      </a:r>
                      <a:r>
                        <a:rPr lang="de-DE" sz="800" b="0" i="0" u="none" strike="noStrike" kern="1200" baseline="0" smtClean="0">
                          <a:solidFill>
                            <a:schemeClr val="tx1"/>
                          </a:solidFill>
                          <a:effectLst/>
                          <a:latin typeface="+mn-lt"/>
                          <a:ea typeface="+mn-ea"/>
                          <a:cs typeface="+mn-cs"/>
                        </a:rPr>
                        <a:t>        </a:t>
                      </a:r>
                      <a:r>
                        <a:rPr lang="de-DE" sz="800" b="0" i="0" u="none" strike="noStrike" kern="1200" smtClean="0">
                          <a:solidFill>
                            <a:schemeClr val="tx1"/>
                          </a:solidFill>
                          <a:effectLst/>
                          <a:latin typeface="+mn-lt"/>
                          <a:ea typeface="+mn-ea"/>
                          <a:cs typeface="+mn-cs"/>
                        </a:rPr>
                        <a:t> </a:t>
                      </a:r>
                      <a:r>
                        <a:rPr lang="de-DE" sz="800" b="0" i="0" u="none" strike="noStrike" kern="1200" baseline="0" smtClean="0">
                          <a:solidFill>
                            <a:schemeClr val="tx1"/>
                          </a:solidFill>
                          <a:effectLst/>
                          <a:latin typeface="+mn-lt"/>
                          <a:ea typeface="+mn-ea"/>
                          <a:cs typeface="+mn-cs"/>
                        </a:rPr>
                        <a:t> </a:t>
                      </a:r>
                      <a:r>
                        <a:rPr lang="de-DE" sz="800" b="0" i="0" u="none" strike="noStrike" kern="1200" baseline="0" smtClean="0">
                          <a:solidFill>
                            <a:schemeClr val="tx1"/>
                          </a:solidFill>
                          <a:effectLst/>
                          <a:latin typeface="+mn-lt"/>
                          <a:ea typeface="+mn-ea"/>
                          <a:cs typeface="+mn-cs"/>
                        </a:rPr>
                        <a:t>(</a:t>
                      </a:r>
                      <a:r>
                        <a:rPr lang="de-DE" sz="800" b="0" i="0" u="none" strike="noStrike" kern="1200" smtClean="0">
                          <a:solidFill>
                            <a:schemeClr val="tx1"/>
                          </a:solidFill>
                          <a:effectLst/>
                          <a:latin typeface="+mn-lt"/>
                          <a:ea typeface="+mn-ea"/>
                          <a:cs typeface="+mn-cs"/>
                        </a:rPr>
                        <a:t>0 </a:t>
                      </a:r>
                      <a:r>
                        <a:rPr lang="de-DE" sz="800" b="0" i="0" u="none" strike="noStrike" kern="1200" dirty="0" smtClean="0">
                          <a:solidFill>
                            <a:schemeClr val="tx1"/>
                          </a:solidFill>
                          <a:effectLst/>
                          <a:latin typeface="+mn-lt"/>
                          <a:ea typeface="+mn-ea"/>
                          <a:cs typeface="+mn-cs"/>
                        </a:rPr>
                        <a:t>GBP per MWh </a:t>
                      </a:r>
                      <a:r>
                        <a:rPr lang="de-DE" sz="800" b="0" i="0" u="none" strike="noStrike" kern="1200" baseline="0" dirty="0" err="1" smtClean="0">
                          <a:solidFill>
                            <a:schemeClr val="tx1"/>
                          </a:solidFill>
                          <a:effectLst/>
                          <a:latin typeface="+mn-lt"/>
                          <a:ea typeface="+mn-ea"/>
                          <a:cs typeface="+mn-cs"/>
                        </a:rPr>
                        <a:t>from</a:t>
                      </a:r>
                      <a:r>
                        <a:rPr lang="de-DE" sz="800" b="0" i="0" u="none" strike="noStrike" kern="1200" baseline="0" dirty="0" smtClean="0">
                          <a:solidFill>
                            <a:schemeClr val="tx1"/>
                          </a:solidFill>
                          <a:effectLst/>
                          <a:latin typeface="+mn-lt"/>
                          <a:ea typeface="+mn-ea"/>
                          <a:cs typeface="+mn-cs"/>
                        </a:rPr>
                        <a:t> 1 </a:t>
                      </a:r>
                      <a:r>
                        <a:rPr lang="de-DE" sz="800" b="0" i="0" u="none" strike="noStrike" kern="1200" baseline="0" dirty="0" err="1" smtClean="0">
                          <a:solidFill>
                            <a:schemeClr val="tx1"/>
                          </a:solidFill>
                          <a:effectLst/>
                          <a:latin typeface="+mn-lt"/>
                          <a:ea typeface="+mn-ea"/>
                          <a:cs typeface="+mn-cs"/>
                        </a:rPr>
                        <a:t>December</a:t>
                      </a:r>
                      <a:r>
                        <a:rPr lang="de-DE" sz="800" b="0" i="0" u="none" strike="noStrike" kern="1200" baseline="0" dirty="0" smtClean="0">
                          <a:solidFill>
                            <a:schemeClr val="tx1"/>
                          </a:solidFill>
                          <a:effectLst/>
                          <a:latin typeface="+mn-lt"/>
                          <a:ea typeface="+mn-ea"/>
                          <a:cs typeface="+mn-cs"/>
                        </a:rPr>
                        <a:t> 2019 </a:t>
                      </a:r>
                      <a:r>
                        <a:rPr lang="de-DE" sz="800" b="0" i="0" u="none" strike="noStrike" kern="1200" baseline="0" dirty="0" err="1" smtClean="0">
                          <a:solidFill>
                            <a:schemeClr val="tx1"/>
                          </a:solidFill>
                          <a:effectLst/>
                          <a:latin typeface="+mn-lt"/>
                          <a:ea typeface="+mn-ea"/>
                          <a:cs typeface="+mn-cs"/>
                        </a:rPr>
                        <a:t>until</a:t>
                      </a:r>
                      <a:r>
                        <a:rPr lang="de-DE" sz="800" b="0" i="0" u="none" strike="noStrike" kern="1200" baseline="0" dirty="0" smtClean="0">
                          <a:solidFill>
                            <a:schemeClr val="tx1"/>
                          </a:solidFill>
                          <a:effectLst/>
                          <a:latin typeface="+mn-lt"/>
                          <a:ea typeface="+mn-ea"/>
                          <a:cs typeface="+mn-cs"/>
                        </a:rPr>
                        <a:t> 30 June </a:t>
                      </a:r>
                      <a:r>
                        <a:rPr lang="de-DE" sz="800" b="0" i="0" u="none" strike="noStrike" kern="1200" baseline="0" dirty="0" smtClean="0">
                          <a:solidFill>
                            <a:schemeClr val="tx1"/>
                          </a:solidFill>
                          <a:effectLst/>
                          <a:latin typeface="+mn-lt"/>
                          <a:ea typeface="+mn-ea"/>
                          <a:cs typeface="+mn-cs"/>
                        </a:rPr>
                        <a:t>2020)</a:t>
                      </a:r>
                      <a:r>
                        <a:rPr lang="de-DE" sz="800" b="0" i="0" u="none" strike="noStrike" kern="1200" dirty="0" smtClean="0">
                          <a:solidFill>
                            <a:schemeClr val="tx1"/>
                          </a:solidFill>
                          <a:effectLst/>
                          <a:latin typeface="+mn-lt"/>
                          <a:ea typeface="+mn-ea"/>
                          <a:cs typeface="+mn-cs"/>
                        </a:rPr>
                        <a:t>; </a:t>
                      </a:r>
                      <a:r>
                        <a:rPr lang="de-DE" sz="800" b="0" i="0" u="none" strike="noStrike" kern="1200" dirty="0" smtClean="0">
                          <a:solidFill>
                            <a:schemeClr val="tx1"/>
                          </a:solidFill>
                          <a:effectLst/>
                          <a:latin typeface="+mn-lt"/>
                          <a:ea typeface="+mn-ea"/>
                          <a:cs typeface="+mn-cs"/>
                        </a:rPr>
                        <a:t>Wind power futures 0.0075 € per h; </a:t>
                      </a:r>
                      <a:r>
                        <a:rPr lang="en-US" sz="800" b="0" i="0" u="none" strike="noStrike" kern="1200" dirty="0" smtClean="0">
                          <a:solidFill>
                            <a:schemeClr val="tx1"/>
                          </a:solidFill>
                          <a:effectLst/>
                          <a:latin typeface="+mn-lt"/>
                          <a:ea typeface="+mn-ea"/>
                          <a:cs typeface="+mn-cs"/>
                        </a:rPr>
                        <a:t>Transactions in options on power futures with an option premium of</a:t>
                      </a:r>
                      <a:r>
                        <a:rPr lang="en-US" sz="800" b="0" i="0" u="none" strike="noStrike" kern="1200" baseline="0" dirty="0" smtClean="0">
                          <a:solidFill>
                            <a:schemeClr val="tx1"/>
                          </a:solidFill>
                          <a:effectLst/>
                          <a:latin typeface="+mn-lt"/>
                          <a:ea typeface="+mn-ea"/>
                          <a:cs typeface="+mn-cs"/>
                        </a:rPr>
                        <a:t> </a:t>
                      </a:r>
                      <a:r>
                        <a:rPr lang="en-US" sz="800" b="0" i="0" u="none" strike="noStrike" kern="1200" dirty="0" smtClean="0">
                          <a:solidFill>
                            <a:schemeClr val="tx1"/>
                          </a:solidFill>
                          <a:effectLst/>
                          <a:latin typeface="+mn-lt"/>
                          <a:ea typeface="+mn-ea"/>
                          <a:cs typeface="+mn-cs"/>
                        </a:rPr>
                        <a:t>€ 0.15 per MWh or more: </a:t>
                      </a:r>
                      <a:r>
                        <a:rPr lang="de-DE" sz="800" b="0" i="0" u="none" strike="noStrike" kern="1200" dirty="0" smtClean="0">
                          <a:solidFill>
                            <a:schemeClr val="tx1"/>
                          </a:solidFill>
                          <a:effectLst/>
                          <a:latin typeface="+mn-lt"/>
                          <a:ea typeface="+mn-ea"/>
                          <a:cs typeface="+mn-cs"/>
                        </a:rPr>
                        <a:t>0.0025; </a:t>
                      </a:r>
                      <a:r>
                        <a:rPr lang="en-US" sz="800" b="0" i="0" u="none" strike="noStrike" kern="1200" dirty="0" smtClean="0">
                          <a:solidFill>
                            <a:schemeClr val="tx1"/>
                          </a:solidFill>
                          <a:effectLst/>
                          <a:latin typeface="+mn-lt"/>
                          <a:ea typeface="+mn-ea"/>
                          <a:cs typeface="+mn-cs"/>
                        </a:rPr>
                        <a:t>Transactions in options on power futures with an option premium of</a:t>
                      </a:r>
                      <a:r>
                        <a:rPr lang="en-US" sz="800" b="0" i="0" u="none" strike="noStrike" kern="1200" baseline="0" dirty="0" smtClean="0">
                          <a:solidFill>
                            <a:schemeClr val="tx1"/>
                          </a:solidFill>
                          <a:effectLst/>
                          <a:latin typeface="+mn-lt"/>
                          <a:ea typeface="+mn-ea"/>
                          <a:cs typeface="+mn-cs"/>
                        </a:rPr>
                        <a:t> l</a:t>
                      </a:r>
                      <a:r>
                        <a:rPr lang="en-US" sz="800" b="0" i="0" u="none" strike="noStrike" kern="1200" dirty="0" smtClean="0">
                          <a:solidFill>
                            <a:schemeClr val="tx1"/>
                          </a:solidFill>
                          <a:effectLst/>
                          <a:latin typeface="+mn-lt"/>
                          <a:ea typeface="+mn-ea"/>
                          <a:cs typeface="+mn-cs"/>
                        </a:rPr>
                        <a:t>ess than € 0.15 per MWh: </a:t>
                      </a:r>
                      <a:r>
                        <a:rPr lang="de-DE" sz="800" b="0" i="0" u="none" strike="noStrike" kern="1200" dirty="0" smtClean="0">
                          <a:solidFill>
                            <a:schemeClr val="tx1"/>
                          </a:solidFill>
                          <a:effectLst/>
                          <a:latin typeface="+mn-lt"/>
                          <a:ea typeface="+mn-ea"/>
                          <a:cs typeface="+mn-cs"/>
                        </a:rPr>
                        <a:t>0.00125.</a:t>
                      </a:r>
                    </a:p>
                    <a:p>
                      <a:pPr algn="just"/>
                      <a:r>
                        <a:rPr lang="en-US" sz="800" b="1" kern="1200" noProof="0" dirty="0" smtClean="0">
                          <a:solidFill>
                            <a:schemeClr val="tx1"/>
                          </a:solidFill>
                          <a:effectLst/>
                          <a:latin typeface="+mn-lt"/>
                          <a:ea typeface="+mn-ea"/>
                          <a:cs typeface="+mn-cs"/>
                        </a:rPr>
                        <a:t>Emission Rights on the Spot Market</a:t>
                      </a:r>
                      <a:r>
                        <a:rPr lang="de-DE" sz="800" b="1" kern="1200" noProof="0" dirty="0" smtClean="0">
                          <a:solidFill>
                            <a:schemeClr val="tx1"/>
                          </a:solidFill>
                          <a:effectLst/>
                          <a:latin typeface="+mn-lt"/>
                          <a:ea typeface="+mn-ea"/>
                          <a:cs typeface="+mn-cs"/>
                        </a:rPr>
                        <a:t>: </a:t>
                      </a:r>
                      <a:r>
                        <a:rPr lang="en-US" sz="800" kern="1200" noProof="0" dirty="0" smtClean="0">
                          <a:solidFill>
                            <a:schemeClr val="tx1"/>
                          </a:solidFill>
                          <a:effectLst/>
                          <a:latin typeface="+mn-lt"/>
                          <a:ea typeface="+mn-ea"/>
                          <a:cs typeface="+mn-cs"/>
                        </a:rPr>
                        <a:t>Transactions in Emission Rights (EUA, EUAA, CER) – Secondary</a:t>
                      </a:r>
                      <a:r>
                        <a:rPr lang="en-US" sz="800" kern="1200" baseline="0" noProof="0" dirty="0" smtClean="0">
                          <a:solidFill>
                            <a:schemeClr val="tx1"/>
                          </a:solidFill>
                          <a:effectLst/>
                          <a:latin typeface="+mn-lt"/>
                          <a:ea typeface="+mn-ea"/>
                          <a:cs typeface="+mn-cs"/>
                        </a:rPr>
                        <a:t> </a:t>
                      </a:r>
                      <a:r>
                        <a:rPr lang="en-US" sz="800" kern="1200" noProof="0" dirty="0" smtClean="0">
                          <a:solidFill>
                            <a:schemeClr val="tx1"/>
                          </a:solidFill>
                          <a:effectLst/>
                          <a:latin typeface="+mn-lt"/>
                          <a:ea typeface="+mn-ea"/>
                          <a:cs typeface="+mn-cs"/>
                        </a:rPr>
                        <a:t>Trading </a:t>
                      </a:r>
                      <a:r>
                        <a:rPr lang="de-DE" sz="800" kern="1200" noProof="0" dirty="0" smtClean="0">
                          <a:solidFill>
                            <a:schemeClr val="tx1"/>
                          </a:solidFill>
                          <a:effectLst/>
                          <a:latin typeface="+mn-lt"/>
                          <a:ea typeface="+mn-ea"/>
                          <a:cs typeface="+mn-cs"/>
                        </a:rPr>
                        <a:t>3.00 €/ktCO</a:t>
                      </a:r>
                      <a:r>
                        <a:rPr lang="de-DE" sz="800" kern="1200" baseline="-25000" noProof="0" dirty="0" smtClean="0">
                          <a:solidFill>
                            <a:schemeClr val="tx1"/>
                          </a:solidFill>
                          <a:effectLst/>
                          <a:latin typeface="+mn-lt"/>
                          <a:ea typeface="+mn-ea"/>
                          <a:cs typeface="+mn-cs"/>
                        </a:rPr>
                        <a:t>2</a:t>
                      </a:r>
                      <a:r>
                        <a:rPr lang="de-DE" sz="800" kern="1200" noProof="0" dirty="0" smtClean="0">
                          <a:solidFill>
                            <a:schemeClr val="tx1"/>
                          </a:solidFill>
                          <a:effectLst/>
                          <a:latin typeface="+mn-lt"/>
                          <a:ea typeface="+mn-ea"/>
                          <a:cs typeface="+mn-cs"/>
                        </a:rPr>
                        <a:t>; </a:t>
                      </a:r>
                      <a:r>
                        <a:rPr lang="en-US" sz="800" kern="1200" noProof="0" dirty="0" smtClean="0">
                          <a:solidFill>
                            <a:schemeClr val="tx1"/>
                          </a:solidFill>
                          <a:effectLst/>
                          <a:latin typeface="+mn-lt"/>
                          <a:ea typeface="+mn-ea"/>
                          <a:cs typeface="+mn-cs"/>
                        </a:rPr>
                        <a:t>Transactions in Allowances (EUA, EUAA) – Primary Auction (buyers</a:t>
                      </a:r>
                      <a:r>
                        <a:rPr lang="en-US" sz="800" kern="1200" baseline="0" noProof="0" dirty="0" smtClean="0">
                          <a:solidFill>
                            <a:schemeClr val="tx1"/>
                          </a:solidFill>
                          <a:effectLst/>
                          <a:latin typeface="+mn-lt"/>
                          <a:ea typeface="+mn-ea"/>
                          <a:cs typeface="+mn-cs"/>
                        </a:rPr>
                        <a:t> </a:t>
                      </a:r>
                      <a:r>
                        <a:rPr lang="en-US" sz="800" kern="1200" noProof="0" dirty="0" smtClean="0">
                          <a:solidFill>
                            <a:schemeClr val="tx1"/>
                          </a:solidFill>
                          <a:effectLst/>
                          <a:latin typeface="+mn-lt"/>
                          <a:ea typeface="+mn-ea"/>
                          <a:cs typeface="+mn-cs"/>
                        </a:rPr>
                        <a:t>only,</a:t>
                      </a:r>
                      <a:r>
                        <a:rPr lang="en-US" sz="800" kern="1200" baseline="0" noProof="0" dirty="0" smtClean="0">
                          <a:solidFill>
                            <a:schemeClr val="tx1"/>
                          </a:solidFill>
                          <a:effectLst/>
                          <a:latin typeface="+mn-lt"/>
                          <a:ea typeface="+mn-ea"/>
                          <a:cs typeface="+mn-cs"/>
                        </a:rPr>
                        <a:t> </a:t>
                      </a:r>
                      <a:r>
                        <a:rPr lang="en-US" sz="800" kern="1200" noProof="0" dirty="0" smtClean="0">
                          <a:solidFill>
                            <a:schemeClr val="tx1"/>
                          </a:solidFill>
                          <a:effectLst/>
                          <a:latin typeface="+mn-lt"/>
                          <a:ea typeface="+mn-ea"/>
                          <a:cs typeface="+mn-cs"/>
                        </a:rPr>
                        <a:t>Germany)</a:t>
                      </a:r>
                    </a:p>
                    <a:p>
                      <a:pPr algn="just"/>
                      <a:r>
                        <a:rPr lang="de-DE" sz="800" kern="1200" noProof="0" dirty="0" smtClean="0">
                          <a:solidFill>
                            <a:schemeClr val="tx1"/>
                          </a:solidFill>
                          <a:effectLst/>
                          <a:latin typeface="+mn-lt"/>
                          <a:ea typeface="+mn-ea"/>
                          <a:cs typeface="+mn-cs"/>
                        </a:rPr>
                        <a:t>2.50  €/ktCO</a:t>
                      </a:r>
                      <a:r>
                        <a:rPr lang="de-DE" sz="800" kern="1200" baseline="-25000" noProof="0" dirty="0" smtClean="0">
                          <a:solidFill>
                            <a:schemeClr val="tx1"/>
                          </a:solidFill>
                          <a:effectLst/>
                          <a:latin typeface="+mn-lt"/>
                          <a:ea typeface="+mn-ea"/>
                          <a:cs typeface="+mn-cs"/>
                        </a:rPr>
                        <a:t>2</a:t>
                      </a:r>
                      <a:r>
                        <a:rPr lang="de-DE" sz="800" kern="1200" baseline="0" noProof="0" dirty="0" smtClean="0">
                          <a:solidFill>
                            <a:schemeClr val="tx1"/>
                          </a:solidFill>
                          <a:effectLst/>
                          <a:latin typeface="+mn-lt"/>
                          <a:ea typeface="+mn-ea"/>
                          <a:cs typeface="+mn-cs"/>
                        </a:rPr>
                        <a:t>; </a:t>
                      </a:r>
                      <a:r>
                        <a:rPr lang="en-US" sz="800" kern="1200" noProof="0" dirty="0" smtClean="0">
                          <a:solidFill>
                            <a:schemeClr val="tx1"/>
                          </a:solidFill>
                          <a:effectLst/>
                          <a:latin typeface="+mn-lt"/>
                          <a:ea typeface="+mn-ea"/>
                          <a:cs typeface="+mn-cs"/>
                        </a:rPr>
                        <a:t>Transactions in Allowances (EUA, EUAA) – Primary Auction (buyers</a:t>
                      </a:r>
                      <a:r>
                        <a:rPr lang="en-US" sz="800" kern="1200" baseline="0" noProof="0" dirty="0" smtClean="0">
                          <a:solidFill>
                            <a:schemeClr val="tx1"/>
                          </a:solidFill>
                          <a:effectLst/>
                          <a:latin typeface="+mn-lt"/>
                          <a:ea typeface="+mn-ea"/>
                          <a:cs typeface="+mn-cs"/>
                        </a:rPr>
                        <a:t> </a:t>
                      </a:r>
                      <a:r>
                        <a:rPr lang="en-US" sz="800" kern="1200" noProof="0" dirty="0" smtClean="0">
                          <a:solidFill>
                            <a:schemeClr val="tx1"/>
                          </a:solidFill>
                          <a:effectLst/>
                          <a:latin typeface="+mn-lt"/>
                          <a:ea typeface="+mn-ea"/>
                          <a:cs typeface="+mn-cs"/>
                        </a:rPr>
                        <a:t>only,</a:t>
                      </a:r>
                      <a:r>
                        <a:rPr lang="en-US" sz="800" kern="1200" baseline="0" noProof="0" dirty="0" smtClean="0">
                          <a:solidFill>
                            <a:schemeClr val="tx1"/>
                          </a:solidFill>
                          <a:effectLst/>
                          <a:latin typeface="+mn-lt"/>
                          <a:ea typeface="+mn-ea"/>
                          <a:cs typeface="+mn-cs"/>
                        </a:rPr>
                        <a:t> </a:t>
                      </a:r>
                      <a:r>
                        <a:rPr lang="en-US" sz="800" kern="1200" noProof="0" dirty="0" smtClean="0">
                          <a:solidFill>
                            <a:schemeClr val="tx1"/>
                          </a:solidFill>
                          <a:effectLst/>
                          <a:latin typeface="+mn-lt"/>
                          <a:ea typeface="+mn-ea"/>
                          <a:cs typeface="+mn-cs"/>
                        </a:rPr>
                        <a:t>Poland) </a:t>
                      </a:r>
                      <a:r>
                        <a:rPr lang="de-DE" sz="800" kern="1200" noProof="0" dirty="0" smtClean="0">
                          <a:solidFill>
                            <a:schemeClr val="tx1"/>
                          </a:solidFill>
                          <a:effectLst/>
                          <a:latin typeface="+mn-lt"/>
                          <a:ea typeface="+mn-ea"/>
                          <a:cs typeface="+mn-cs"/>
                        </a:rPr>
                        <a:t>2.00  €/ktCO</a:t>
                      </a:r>
                      <a:r>
                        <a:rPr lang="de-DE" sz="800" kern="1200" baseline="-25000" noProof="0" dirty="0" smtClean="0">
                          <a:solidFill>
                            <a:schemeClr val="tx1"/>
                          </a:solidFill>
                          <a:effectLst/>
                          <a:latin typeface="+mn-lt"/>
                          <a:ea typeface="+mn-ea"/>
                          <a:cs typeface="+mn-cs"/>
                        </a:rPr>
                        <a:t>2; </a:t>
                      </a:r>
                      <a:r>
                        <a:rPr lang="en-US" sz="800" kern="1200" noProof="0" dirty="0" smtClean="0">
                          <a:solidFill>
                            <a:schemeClr val="tx1"/>
                          </a:solidFill>
                          <a:effectLst/>
                          <a:latin typeface="+mn-lt"/>
                          <a:ea typeface="+mn-ea"/>
                          <a:cs typeface="+mn-cs"/>
                        </a:rPr>
                        <a:t>Transactions in Allowances (EUA, EUAA) – Primary Auction (buyers</a:t>
                      </a:r>
                      <a:r>
                        <a:rPr lang="en-US" sz="800" kern="1200" baseline="0" noProof="0" dirty="0" smtClean="0">
                          <a:solidFill>
                            <a:schemeClr val="tx1"/>
                          </a:solidFill>
                          <a:effectLst/>
                          <a:latin typeface="+mn-lt"/>
                          <a:ea typeface="+mn-ea"/>
                          <a:cs typeface="+mn-cs"/>
                        </a:rPr>
                        <a:t> </a:t>
                      </a:r>
                      <a:r>
                        <a:rPr lang="en-US" sz="800" kern="1200" noProof="0" dirty="0" smtClean="0">
                          <a:solidFill>
                            <a:schemeClr val="tx1"/>
                          </a:solidFill>
                          <a:effectLst/>
                          <a:latin typeface="+mn-lt"/>
                          <a:ea typeface="+mn-ea"/>
                          <a:cs typeface="+mn-cs"/>
                        </a:rPr>
                        <a:t>only) of the EU Common Auction Platform (CAP2) </a:t>
                      </a:r>
                      <a:r>
                        <a:rPr lang="de-DE" sz="800" kern="1200" noProof="0" dirty="0" smtClean="0">
                          <a:solidFill>
                            <a:schemeClr val="tx1"/>
                          </a:solidFill>
                          <a:effectLst/>
                          <a:latin typeface="+mn-lt"/>
                          <a:ea typeface="+mn-ea"/>
                          <a:cs typeface="+mn-cs"/>
                        </a:rPr>
                        <a:t>2.94 €/k</a:t>
                      </a:r>
                      <a:r>
                        <a:rPr lang="de-DE" sz="800" kern="1200" dirty="0" smtClean="0">
                          <a:solidFill>
                            <a:schemeClr val="tx1"/>
                          </a:solidFill>
                          <a:effectLst/>
                          <a:latin typeface="+mn-lt"/>
                          <a:ea typeface="+mn-ea"/>
                          <a:cs typeface="+mn-cs"/>
                        </a:rPr>
                        <a:t>tCO</a:t>
                      </a:r>
                      <a:r>
                        <a:rPr lang="de-DE" sz="800" kern="1200" baseline="-25000" dirty="0" smtClean="0">
                          <a:solidFill>
                            <a:schemeClr val="tx1"/>
                          </a:solidFill>
                          <a:effectLst/>
                          <a:latin typeface="+mn-lt"/>
                          <a:ea typeface="+mn-ea"/>
                          <a:cs typeface="+mn-cs"/>
                        </a:rPr>
                        <a:t>2  </a:t>
                      </a:r>
                      <a:endParaRPr lang="de-DE" sz="800" kern="1200" baseline="0" dirty="0" smtClean="0">
                        <a:solidFill>
                          <a:schemeClr val="tx1"/>
                        </a:solidFill>
                        <a:effectLst/>
                        <a:latin typeface="+mn-lt"/>
                        <a:ea typeface="+mn-ea"/>
                        <a:cs typeface="+mn-cs"/>
                      </a:endParaRPr>
                    </a:p>
                    <a:p>
                      <a:pPr marL="0" marR="0" lvl="0" indent="0" algn="just" defTabSz="914400" rtl="0" eaLnBrk="1" fontAlgn="b" latinLnBrk="0" hangingPunct="1">
                        <a:lnSpc>
                          <a:spcPct val="100000"/>
                        </a:lnSpc>
                        <a:spcBef>
                          <a:spcPts val="0"/>
                        </a:spcBef>
                        <a:spcAft>
                          <a:spcPts val="0"/>
                        </a:spcAft>
                        <a:buClrTx/>
                        <a:buSzTx/>
                        <a:buFontTx/>
                        <a:buNone/>
                        <a:tabLst/>
                        <a:defRPr/>
                      </a:pPr>
                      <a:r>
                        <a:rPr lang="en-US" sz="800" b="1" kern="1200" noProof="0" dirty="0" smtClean="0">
                          <a:solidFill>
                            <a:schemeClr val="tx1"/>
                          </a:solidFill>
                          <a:effectLst/>
                          <a:latin typeface="+mn-lt"/>
                          <a:ea typeface="+mn-ea"/>
                          <a:cs typeface="+mn-cs"/>
                        </a:rPr>
                        <a:t>Futures on Emission Rights</a:t>
                      </a:r>
                      <a:r>
                        <a:rPr lang="de-DE" sz="800" b="1" kern="1200" noProof="0" dirty="0" smtClean="0">
                          <a:solidFill>
                            <a:schemeClr val="tx1"/>
                          </a:solidFill>
                          <a:effectLst/>
                          <a:latin typeface="+mn-lt"/>
                          <a:ea typeface="+mn-ea"/>
                          <a:cs typeface="+mn-cs"/>
                        </a:rPr>
                        <a:t>: </a:t>
                      </a:r>
                      <a:r>
                        <a:rPr lang="en-US" sz="800" kern="1200" noProof="0" dirty="0" smtClean="0">
                          <a:solidFill>
                            <a:schemeClr val="tx1"/>
                          </a:solidFill>
                          <a:effectLst/>
                          <a:latin typeface="+mn-lt"/>
                          <a:ea typeface="+mn-ea"/>
                          <a:cs typeface="+mn-cs"/>
                        </a:rPr>
                        <a:t>Transactions in Futures on Emission Rights</a:t>
                      </a:r>
                      <a:r>
                        <a:rPr lang="en-US" sz="800" kern="1200" baseline="0" noProof="0" dirty="0" smtClean="0">
                          <a:solidFill>
                            <a:schemeClr val="tx1"/>
                          </a:solidFill>
                          <a:effectLst/>
                          <a:latin typeface="+mn-lt"/>
                          <a:ea typeface="+mn-ea"/>
                          <a:cs typeface="+mn-cs"/>
                        </a:rPr>
                        <a:t> </a:t>
                      </a:r>
                      <a:r>
                        <a:rPr lang="de-DE" sz="800" kern="1200" noProof="0" dirty="0" smtClean="0">
                          <a:solidFill>
                            <a:schemeClr val="tx1"/>
                          </a:solidFill>
                          <a:effectLst/>
                          <a:latin typeface="+mn-lt"/>
                          <a:ea typeface="+mn-ea"/>
                          <a:cs typeface="+mn-cs"/>
                        </a:rPr>
                        <a:t>2.50 €/ktCO</a:t>
                      </a:r>
                      <a:r>
                        <a:rPr lang="de-DE" sz="800" kern="1200" baseline="-25000" noProof="0" dirty="0" smtClean="0">
                          <a:solidFill>
                            <a:schemeClr val="tx1"/>
                          </a:solidFill>
                          <a:effectLst/>
                          <a:latin typeface="+mn-lt"/>
                          <a:ea typeface="+mn-ea"/>
                          <a:cs typeface="+mn-cs"/>
                        </a:rPr>
                        <a:t>2</a:t>
                      </a:r>
                      <a:r>
                        <a:rPr lang="de-DE" sz="800" kern="1200" baseline="0" noProof="0" dirty="0" smtClean="0">
                          <a:solidFill>
                            <a:schemeClr val="tx1"/>
                          </a:solidFill>
                          <a:effectLst/>
                          <a:latin typeface="+mn-lt"/>
                          <a:ea typeface="+mn-ea"/>
                          <a:cs typeface="+mn-cs"/>
                        </a:rPr>
                        <a:t>; </a:t>
                      </a:r>
                      <a:r>
                        <a:rPr lang="en-US" sz="800" kern="1200" baseline="0" noProof="0" dirty="0" smtClean="0">
                          <a:solidFill>
                            <a:schemeClr val="tx1"/>
                          </a:solidFill>
                          <a:effectLst/>
                          <a:latin typeface="+mn-lt"/>
                          <a:ea typeface="+mn-ea"/>
                          <a:cs typeface="+mn-cs"/>
                        </a:rPr>
                        <a:t>Transactions in options on Futures on Emission Rights with an option premium of € 0.15 per tCO2 or more: </a:t>
                      </a:r>
                      <a:r>
                        <a:rPr lang="de-DE" sz="800" kern="1200" baseline="0" noProof="0" dirty="0" smtClean="0">
                          <a:solidFill>
                            <a:schemeClr val="tx1"/>
                          </a:solidFill>
                          <a:effectLst/>
                          <a:latin typeface="+mn-lt"/>
                          <a:ea typeface="+mn-ea"/>
                          <a:cs typeface="+mn-cs"/>
                        </a:rPr>
                        <a:t>2.00 </a:t>
                      </a:r>
                      <a:r>
                        <a:rPr lang="de-DE" sz="800" kern="1200" noProof="0" dirty="0" smtClean="0">
                          <a:solidFill>
                            <a:schemeClr val="tx1"/>
                          </a:solidFill>
                          <a:effectLst/>
                          <a:latin typeface="+mn-lt"/>
                          <a:ea typeface="+mn-ea"/>
                          <a:cs typeface="+mn-cs"/>
                        </a:rPr>
                        <a:t>€/ktCO</a:t>
                      </a:r>
                      <a:r>
                        <a:rPr lang="de-DE" sz="800" kern="1200" baseline="-25000" noProof="0" dirty="0" smtClean="0">
                          <a:solidFill>
                            <a:schemeClr val="tx1"/>
                          </a:solidFill>
                          <a:effectLst/>
                          <a:latin typeface="+mn-lt"/>
                          <a:ea typeface="+mn-ea"/>
                          <a:cs typeface="+mn-cs"/>
                        </a:rPr>
                        <a:t>2</a:t>
                      </a:r>
                      <a:r>
                        <a:rPr lang="de-DE" sz="800" kern="1200" baseline="0" noProof="0" dirty="0" smtClean="0">
                          <a:solidFill>
                            <a:schemeClr val="tx1"/>
                          </a:solidFill>
                          <a:effectLst/>
                          <a:latin typeface="+mn-lt"/>
                          <a:ea typeface="+mn-ea"/>
                          <a:cs typeface="+mn-cs"/>
                        </a:rPr>
                        <a:t>; </a:t>
                      </a:r>
                      <a:r>
                        <a:rPr lang="en-US" sz="800" kern="1200" baseline="0" noProof="0" dirty="0" smtClean="0">
                          <a:solidFill>
                            <a:schemeClr val="tx1"/>
                          </a:solidFill>
                          <a:effectLst/>
                          <a:latin typeface="+mn-lt"/>
                          <a:ea typeface="+mn-ea"/>
                          <a:cs typeface="+mn-cs"/>
                        </a:rPr>
                        <a:t>Transactions in options on Futures on Emission Rights with an option premium of less than € 0.15 per tCO2:</a:t>
                      </a:r>
                      <a:r>
                        <a:rPr lang="de-DE" sz="800" kern="1200" baseline="0" dirty="0" smtClean="0">
                          <a:solidFill>
                            <a:schemeClr val="tx1"/>
                          </a:solidFill>
                          <a:effectLst/>
                          <a:latin typeface="+mn-lt"/>
                          <a:ea typeface="+mn-ea"/>
                          <a:cs typeface="+mn-cs"/>
                        </a:rPr>
                        <a:t> 1.00 </a:t>
                      </a:r>
                      <a:r>
                        <a:rPr lang="de-DE" sz="800" kern="1200" noProof="0" dirty="0" smtClean="0">
                          <a:solidFill>
                            <a:schemeClr val="tx1"/>
                          </a:solidFill>
                          <a:effectLst/>
                          <a:latin typeface="+mn-lt"/>
                          <a:ea typeface="+mn-ea"/>
                          <a:cs typeface="+mn-cs"/>
                        </a:rPr>
                        <a:t>€/ktCO</a:t>
                      </a:r>
                      <a:r>
                        <a:rPr lang="de-DE" sz="800" kern="1200" baseline="-25000" noProof="0" dirty="0" smtClean="0">
                          <a:solidFill>
                            <a:schemeClr val="tx1"/>
                          </a:solidFill>
                          <a:effectLst/>
                          <a:latin typeface="+mn-lt"/>
                          <a:ea typeface="+mn-ea"/>
                          <a:cs typeface="+mn-cs"/>
                        </a:rPr>
                        <a:t>2</a:t>
                      </a:r>
                      <a:endParaRPr lang="de-DE" sz="800" kern="1200" baseline="0" dirty="0" smtClean="0">
                        <a:solidFill>
                          <a:schemeClr val="tx1"/>
                        </a:solidFill>
                        <a:effectLst/>
                        <a:latin typeface="+mn-lt"/>
                        <a:ea typeface="+mn-ea"/>
                        <a:cs typeface="+mn-cs"/>
                      </a:endParaRPr>
                    </a:p>
                    <a:p>
                      <a:pPr algn="just" fontAlgn="b"/>
                      <a:r>
                        <a:rPr lang="en-US" sz="800" b="1" kern="1200" baseline="0" noProof="0" dirty="0" smtClean="0">
                          <a:solidFill>
                            <a:schemeClr val="tx1"/>
                          </a:solidFill>
                          <a:effectLst/>
                          <a:latin typeface="+mn-lt"/>
                          <a:ea typeface="+mn-ea"/>
                          <a:cs typeface="+mn-cs"/>
                        </a:rPr>
                        <a:t>Agricultural products: </a:t>
                      </a:r>
                      <a:r>
                        <a:rPr lang="en-US" sz="800" kern="1200" baseline="0" noProof="0" dirty="0" smtClean="0">
                          <a:solidFill>
                            <a:schemeClr val="tx1"/>
                          </a:solidFill>
                          <a:effectLst/>
                          <a:latin typeface="+mn-lt"/>
                          <a:ea typeface="+mn-ea"/>
                          <a:cs typeface="+mn-cs"/>
                        </a:rPr>
                        <a:t>futures on: potatoes 2.00 €/Contract; skimmed milk powder 1.50 €/Contract; whey powder 1.50 €/Contract; butter 1.50 €/Contract; liquid milk 1.50 €/Contract</a:t>
                      </a:r>
                      <a:r>
                        <a:rPr lang="de-DE" sz="800" kern="1200" baseline="0" dirty="0" smtClean="0">
                          <a:solidFill>
                            <a:schemeClr val="tx1"/>
                          </a:solidFill>
                          <a:effectLst/>
                          <a:latin typeface="+mn-lt"/>
                          <a:ea typeface="+mn-ea"/>
                          <a:cs typeface="+mn-cs"/>
                        </a:rPr>
                        <a:t>. </a:t>
                      </a:r>
                    </a:p>
                    <a:p>
                      <a:pPr algn="just" fontAlgn="b"/>
                      <a:r>
                        <a:rPr lang="de-DE" sz="800" b="1" kern="1200" baseline="0" dirty="0" smtClean="0">
                          <a:solidFill>
                            <a:schemeClr val="tx1"/>
                          </a:solidFill>
                          <a:effectLst/>
                          <a:latin typeface="+mn-lt"/>
                          <a:ea typeface="+mn-ea"/>
                          <a:cs typeface="+mn-cs"/>
                        </a:rPr>
                        <a:t>Global commodities: </a:t>
                      </a:r>
                      <a:r>
                        <a:rPr lang="en-US" sz="800" kern="1200" baseline="0" dirty="0" smtClean="0">
                          <a:solidFill>
                            <a:schemeClr val="tx1"/>
                          </a:solidFill>
                          <a:effectLst/>
                          <a:latin typeface="+mn-lt"/>
                          <a:ea typeface="+mn-ea"/>
                          <a:cs typeface="+mn-cs"/>
                        </a:rPr>
                        <a:t>Transactions in futures on wood pellets </a:t>
                      </a:r>
                      <a:r>
                        <a:rPr lang="de-DE" sz="800" kern="1200" baseline="0" dirty="0" smtClean="0">
                          <a:solidFill>
                            <a:schemeClr val="tx1"/>
                          </a:solidFill>
                          <a:effectLst/>
                          <a:latin typeface="+mn-lt"/>
                          <a:ea typeface="+mn-ea"/>
                          <a:cs typeface="+mn-cs"/>
                        </a:rPr>
                        <a:t>0.04 $/t; </a:t>
                      </a:r>
                      <a:r>
                        <a:rPr lang="en-US" sz="800" kern="1200" baseline="0" dirty="0" smtClean="0">
                          <a:solidFill>
                            <a:schemeClr val="tx1"/>
                          </a:solidFill>
                          <a:effectLst/>
                          <a:latin typeface="+mn-lt"/>
                          <a:ea typeface="+mn-ea"/>
                          <a:cs typeface="+mn-cs"/>
                        </a:rPr>
                        <a:t>Transactions in futures on dry bulk time charter freight </a:t>
                      </a:r>
                      <a:r>
                        <a:rPr lang="de-DE" sz="800" kern="1200" baseline="0" dirty="0" smtClean="0">
                          <a:solidFill>
                            <a:schemeClr val="tx1"/>
                          </a:solidFill>
                          <a:effectLst/>
                          <a:latin typeface="+mn-lt"/>
                          <a:ea typeface="+mn-ea"/>
                          <a:cs typeface="+mn-cs"/>
                        </a:rPr>
                        <a:t>3.60 $/d; </a:t>
                      </a:r>
                      <a:r>
                        <a:rPr lang="en-US" sz="800" kern="1200" baseline="0" dirty="0" smtClean="0">
                          <a:solidFill>
                            <a:schemeClr val="tx1"/>
                          </a:solidFill>
                          <a:effectLst/>
                          <a:latin typeface="+mn-lt"/>
                          <a:ea typeface="+mn-ea"/>
                          <a:cs typeface="+mn-cs"/>
                        </a:rPr>
                        <a:t>Transactions in futures on dry bulk trip time charter freight </a:t>
                      </a:r>
                      <a:r>
                        <a:rPr lang="de-DE" sz="800" kern="1200" baseline="0" dirty="0" smtClean="0">
                          <a:solidFill>
                            <a:schemeClr val="tx1"/>
                          </a:solidFill>
                          <a:effectLst/>
                          <a:latin typeface="+mn-lt"/>
                          <a:ea typeface="+mn-ea"/>
                          <a:cs typeface="+mn-cs"/>
                        </a:rPr>
                        <a:t>3.60 $/d; Transactions in </a:t>
                      </a:r>
                      <a:r>
                        <a:rPr lang="en-US" sz="800" kern="1200" baseline="0" noProof="0" dirty="0" smtClean="0">
                          <a:solidFill>
                            <a:schemeClr val="tx1"/>
                          </a:solidFill>
                          <a:effectLst/>
                          <a:latin typeface="+mn-lt"/>
                          <a:ea typeface="+mn-ea"/>
                          <a:cs typeface="+mn-cs"/>
                        </a:rPr>
                        <a:t>futures on dry bulk voyage routes freight </a:t>
                      </a:r>
                      <a:r>
                        <a:rPr lang="de-DE" sz="800" kern="1200" baseline="0" dirty="0" smtClean="0">
                          <a:solidFill>
                            <a:schemeClr val="tx1"/>
                          </a:solidFill>
                          <a:effectLst/>
                          <a:latin typeface="+mn-lt"/>
                          <a:ea typeface="+mn-ea"/>
                          <a:cs typeface="+mn-cs"/>
                        </a:rPr>
                        <a:t>0.0036 $/t; </a:t>
                      </a:r>
                      <a:r>
                        <a:rPr lang="en-US" sz="800" kern="1200" baseline="0" dirty="0" smtClean="0">
                          <a:solidFill>
                            <a:schemeClr val="tx1"/>
                          </a:solidFill>
                          <a:effectLst/>
                          <a:latin typeface="+mn-lt"/>
                          <a:ea typeface="+mn-ea"/>
                          <a:cs typeface="+mn-cs"/>
                        </a:rPr>
                        <a:t>Transactions in options on futures on freight </a:t>
                      </a:r>
                      <a:r>
                        <a:rPr lang="de-DE" sz="800" kern="1200" baseline="0" dirty="0" smtClean="0">
                          <a:solidFill>
                            <a:schemeClr val="tx1"/>
                          </a:solidFill>
                          <a:effectLst/>
                          <a:latin typeface="+mn-lt"/>
                          <a:ea typeface="+mn-ea"/>
                          <a:cs typeface="+mn-cs"/>
                        </a:rPr>
                        <a:t>3.60 $/d; Transactions in </a:t>
                      </a:r>
                      <a:r>
                        <a:rPr lang="en-US" sz="800" kern="1200" baseline="0" noProof="0" dirty="0" smtClean="0">
                          <a:solidFill>
                            <a:schemeClr val="tx1"/>
                          </a:solidFill>
                          <a:effectLst/>
                          <a:latin typeface="+mn-lt"/>
                          <a:ea typeface="+mn-ea"/>
                          <a:cs typeface="+mn-cs"/>
                        </a:rPr>
                        <a:t>futures iron ore 0.006 $/t; Transactions in options on futures on iron ore</a:t>
                      </a:r>
                      <a:r>
                        <a:rPr lang="de-DE" sz="800" kern="1200" baseline="0" dirty="0" smtClean="0">
                          <a:solidFill>
                            <a:schemeClr val="tx1"/>
                          </a:solidFill>
                          <a:effectLst/>
                          <a:latin typeface="+mn-lt"/>
                          <a:ea typeface="+mn-ea"/>
                          <a:cs typeface="+mn-cs"/>
                        </a:rPr>
                        <a:t> </a:t>
                      </a:r>
                      <a:r>
                        <a:rPr lang="en-US" sz="800" kern="1200" baseline="0" dirty="0" smtClean="0">
                          <a:solidFill>
                            <a:schemeClr val="tx1"/>
                          </a:solidFill>
                          <a:effectLst/>
                          <a:latin typeface="+mn-lt"/>
                          <a:ea typeface="+mn-ea"/>
                          <a:cs typeface="+mn-cs"/>
                        </a:rPr>
                        <a:t>0.006 $/t. </a:t>
                      </a:r>
                      <a:endParaRPr lang="de-DE" sz="8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14471">
                <a:tc vMerge="1">
                  <a:txBody>
                    <a:bodyPr/>
                    <a:lstStyle/>
                    <a:p>
                      <a:endParaRPr lang="de-DE"/>
                    </a:p>
                  </a:txBody>
                  <a:tcPr/>
                </a:tc>
                <a:tc>
                  <a:txBody>
                    <a:bodyPr/>
                    <a:lstStyle/>
                    <a:p>
                      <a:pPr algn="l" fontAlgn="b"/>
                      <a:r>
                        <a:rPr lang="de-DE" sz="800" b="0" i="0" u="none" strike="noStrike" dirty="0">
                          <a:solidFill>
                            <a:schemeClr val="tx1"/>
                          </a:solidFill>
                          <a:effectLst/>
                          <a:latin typeface="+mn-lt"/>
                        </a:rPr>
                        <a:t>(b</a:t>
                      </a:r>
                      <a:r>
                        <a:rPr lang="de-DE" sz="800" b="0" i="0" u="none" strike="noStrike" dirty="0" smtClean="0">
                          <a:solidFill>
                            <a:schemeClr val="tx1"/>
                          </a:solidFill>
                          <a:effectLst/>
                          <a:latin typeface="+mn-lt"/>
                        </a:rPr>
                        <a:t>)</a:t>
                      </a:r>
                    </a:p>
                    <a:p>
                      <a:r>
                        <a:rPr lang="de-DE" sz="800" b="1" i="0" u="none" strike="noStrike" kern="1200" dirty="0" smtClean="0">
                          <a:solidFill>
                            <a:schemeClr val="tx1"/>
                          </a:solidFill>
                          <a:effectLst/>
                          <a:latin typeface="+mn-lt"/>
                          <a:ea typeface="+mn-ea"/>
                          <a:cs typeface="+mn-cs"/>
                        </a:rPr>
                        <a:t>Power</a:t>
                      </a:r>
                      <a:r>
                        <a:rPr lang="de-DE" sz="800" b="0" i="0" u="none" strike="noStrike" kern="1200" dirty="0" smtClean="0">
                          <a:solidFill>
                            <a:schemeClr val="tx1"/>
                          </a:solidFill>
                          <a:effectLst/>
                          <a:latin typeface="+mn-lt"/>
                          <a:ea typeface="+mn-ea"/>
                          <a:cs typeface="+mn-cs"/>
                        </a:rPr>
                        <a:t>: </a:t>
                      </a:r>
                      <a:r>
                        <a:rPr lang="en-US" sz="800" b="0" i="0" u="none" strike="noStrike" kern="1200" dirty="0" smtClean="0">
                          <a:solidFill>
                            <a:schemeClr val="tx1"/>
                          </a:solidFill>
                          <a:effectLst/>
                          <a:latin typeface="+mn-lt"/>
                          <a:ea typeface="+mn-ea"/>
                          <a:cs typeface="+mn-cs"/>
                        </a:rPr>
                        <a:t>Delta hedge discount: A Transaction entailing a delta hedge in a power option, i.e. a power option</a:t>
                      </a:r>
                      <a:r>
                        <a:rPr lang="en-US" sz="800" b="0" i="0" u="none" strike="noStrike" kern="1200" baseline="0" dirty="0" smtClean="0">
                          <a:solidFill>
                            <a:schemeClr val="tx1"/>
                          </a:solidFill>
                          <a:effectLst/>
                          <a:latin typeface="+mn-lt"/>
                          <a:ea typeface="+mn-ea"/>
                          <a:cs typeface="+mn-cs"/>
                        </a:rPr>
                        <a:t> </a:t>
                      </a:r>
                      <a:r>
                        <a:rPr lang="en-US" sz="800" b="0" i="0" u="none" strike="noStrike" kern="1200" dirty="0" smtClean="0">
                          <a:solidFill>
                            <a:schemeClr val="tx1"/>
                          </a:solidFill>
                          <a:effectLst/>
                          <a:latin typeface="+mn-lt"/>
                          <a:ea typeface="+mn-ea"/>
                          <a:cs typeface="+mn-cs"/>
                        </a:rPr>
                        <a:t>and its future base in the same Transaction, the transaction fee for the future base will be reimbursed</a:t>
                      </a:r>
                      <a:r>
                        <a:rPr lang="en-US" sz="800" b="0" i="0" u="none" strike="noStrike" kern="1200" baseline="0" dirty="0" smtClean="0">
                          <a:solidFill>
                            <a:schemeClr val="tx1"/>
                          </a:solidFill>
                          <a:effectLst/>
                          <a:latin typeface="+mn-lt"/>
                          <a:ea typeface="+mn-ea"/>
                          <a:cs typeface="+mn-cs"/>
                        </a:rPr>
                        <a:t> </a:t>
                      </a:r>
                      <a:r>
                        <a:rPr lang="en-US" sz="800" b="0" i="0" u="none" strike="noStrike" kern="1200" dirty="0" smtClean="0">
                          <a:solidFill>
                            <a:schemeClr val="tx1"/>
                          </a:solidFill>
                          <a:effectLst/>
                          <a:latin typeface="+mn-lt"/>
                          <a:ea typeface="+mn-ea"/>
                          <a:cs typeface="+mn-cs"/>
                        </a:rPr>
                        <a:t>provided that (i) the option and delta trade are concluded at EEX on the same trading day and (ii) the</a:t>
                      </a:r>
                      <a:r>
                        <a:rPr lang="en-US" sz="800" b="0" i="0" u="none" strike="noStrike" kern="1200" baseline="0" dirty="0" smtClean="0">
                          <a:solidFill>
                            <a:schemeClr val="tx1"/>
                          </a:solidFill>
                          <a:effectLst/>
                          <a:latin typeface="+mn-lt"/>
                          <a:ea typeface="+mn-ea"/>
                          <a:cs typeface="+mn-cs"/>
                        </a:rPr>
                        <a:t> </a:t>
                      </a:r>
                      <a:r>
                        <a:rPr lang="en-US" sz="800" b="0" i="0" u="none" strike="noStrike" kern="1200" dirty="0" smtClean="0">
                          <a:solidFill>
                            <a:schemeClr val="tx1"/>
                          </a:solidFill>
                          <a:effectLst/>
                          <a:latin typeface="+mn-lt"/>
                          <a:ea typeface="+mn-ea"/>
                          <a:cs typeface="+mn-cs"/>
                        </a:rPr>
                        <a:t>trade ID of the future base is indicated when concluding the option. The discount is only available when</a:t>
                      </a:r>
                      <a:r>
                        <a:rPr lang="en-US" sz="800" b="0" i="0" u="none" strike="noStrike" kern="1200" baseline="0" dirty="0" smtClean="0">
                          <a:solidFill>
                            <a:schemeClr val="tx1"/>
                          </a:solidFill>
                          <a:effectLst/>
                          <a:latin typeface="+mn-lt"/>
                          <a:ea typeface="+mn-ea"/>
                          <a:cs typeface="+mn-cs"/>
                        </a:rPr>
                        <a:t> </a:t>
                      </a:r>
                      <a:r>
                        <a:rPr lang="en-US" sz="800" b="0" i="0" u="none" strike="noStrike" kern="1200" dirty="0" smtClean="0">
                          <a:solidFill>
                            <a:schemeClr val="tx1"/>
                          </a:solidFill>
                          <a:effectLst/>
                          <a:latin typeface="+mn-lt"/>
                          <a:ea typeface="+mn-ea"/>
                          <a:cs typeface="+mn-cs"/>
                        </a:rPr>
                        <a:t>establishing an initial future position.</a:t>
                      </a:r>
                    </a:p>
                    <a:p>
                      <a:r>
                        <a:rPr lang="de-DE" sz="800" b="1" i="0" u="none" strike="noStrike" kern="1200" dirty="0" smtClean="0">
                          <a:solidFill>
                            <a:schemeClr val="tx1"/>
                          </a:solidFill>
                          <a:effectLst/>
                          <a:latin typeface="+mn-lt"/>
                          <a:ea typeface="+mn-ea"/>
                          <a:cs typeface="+mn-cs"/>
                        </a:rPr>
                        <a:t>Environmental</a:t>
                      </a:r>
                      <a:r>
                        <a:rPr lang="de-DE" sz="800" b="1" i="0" u="none" strike="noStrike" kern="1200" baseline="0" dirty="0" smtClean="0">
                          <a:solidFill>
                            <a:schemeClr val="tx1"/>
                          </a:solidFill>
                          <a:effectLst/>
                          <a:latin typeface="+mn-lt"/>
                          <a:ea typeface="+mn-ea"/>
                          <a:cs typeface="+mn-cs"/>
                        </a:rPr>
                        <a:t> </a:t>
                      </a:r>
                      <a:r>
                        <a:rPr lang="en-US" sz="800" b="1" i="0" u="none" strike="noStrike" kern="1200" baseline="0" noProof="0" dirty="0" smtClean="0">
                          <a:solidFill>
                            <a:schemeClr val="tx1"/>
                          </a:solidFill>
                          <a:effectLst/>
                          <a:latin typeface="+mn-lt"/>
                          <a:ea typeface="+mn-ea"/>
                          <a:cs typeface="+mn-cs"/>
                        </a:rPr>
                        <a:t>markets</a:t>
                      </a:r>
                      <a:r>
                        <a:rPr lang="en-US" sz="800" b="0" i="0" u="none" strike="noStrike" kern="1200" noProof="0" dirty="0" smtClean="0">
                          <a:solidFill>
                            <a:schemeClr val="tx1"/>
                          </a:solidFill>
                          <a:effectLst/>
                          <a:latin typeface="+mn-lt"/>
                          <a:ea typeface="+mn-ea"/>
                          <a:cs typeface="+mn-cs"/>
                        </a:rPr>
                        <a:t>: </a:t>
                      </a:r>
                    </a:p>
                    <a:p>
                      <a:r>
                        <a:rPr lang="en-US" sz="800" b="0" i="0" u="none" strike="noStrike" kern="1200" dirty="0" smtClean="0">
                          <a:solidFill>
                            <a:schemeClr val="tx1"/>
                          </a:solidFill>
                          <a:effectLst/>
                          <a:latin typeface="+mn-lt"/>
                          <a:ea typeface="+mn-ea"/>
                          <a:cs typeface="+mn-cs"/>
                        </a:rPr>
                        <a:t>Only the Spot leg of a Spot/Future Spread will be charged with transaction fees.</a:t>
                      </a:r>
                    </a:p>
                    <a:p>
                      <a:r>
                        <a:rPr lang="en-US" sz="800" b="0" i="0" u="none" strike="noStrike" kern="1200" dirty="0" smtClean="0">
                          <a:solidFill>
                            <a:schemeClr val="tx1"/>
                          </a:solidFill>
                          <a:effectLst/>
                          <a:latin typeface="+mn-lt"/>
                          <a:ea typeface="+mn-ea"/>
                          <a:cs typeface="+mn-cs"/>
                        </a:rPr>
                        <a:t>Upon sign-up and confirmation, transactions fees will be waived for transactions in futures up to the</a:t>
                      </a:r>
                      <a:r>
                        <a:rPr lang="en-US" sz="800" b="0" i="0" u="none" strike="noStrike" kern="1200" baseline="0" dirty="0" smtClean="0">
                          <a:solidFill>
                            <a:schemeClr val="tx1"/>
                          </a:solidFill>
                          <a:effectLst/>
                          <a:latin typeface="+mn-lt"/>
                          <a:ea typeface="+mn-ea"/>
                          <a:cs typeface="+mn-cs"/>
                        </a:rPr>
                        <a:t> </a:t>
                      </a:r>
                      <a:r>
                        <a:rPr lang="en-US" sz="800" b="0" i="0" u="none" strike="noStrike" kern="1200" dirty="0" smtClean="0">
                          <a:solidFill>
                            <a:schemeClr val="tx1"/>
                          </a:solidFill>
                          <a:effectLst/>
                          <a:latin typeface="+mn-lt"/>
                          <a:ea typeface="+mn-ea"/>
                          <a:cs typeface="+mn-cs"/>
                        </a:rPr>
                        <a:t>volume that matches the volume of the spot activity (secondary and primary) of that trading participant</a:t>
                      </a:r>
                      <a:r>
                        <a:rPr lang="en-US" sz="800" b="0" i="0" u="none" strike="noStrike" kern="1200" baseline="0" dirty="0" smtClean="0">
                          <a:solidFill>
                            <a:schemeClr val="tx1"/>
                          </a:solidFill>
                          <a:effectLst/>
                          <a:latin typeface="+mn-lt"/>
                          <a:ea typeface="+mn-ea"/>
                          <a:cs typeface="+mn-cs"/>
                        </a:rPr>
                        <a:t> </a:t>
                      </a:r>
                      <a:r>
                        <a:rPr lang="en-US" sz="800" b="0" i="0" u="none" strike="noStrike" kern="1200" dirty="0" smtClean="0">
                          <a:solidFill>
                            <a:schemeClr val="tx1"/>
                          </a:solidFill>
                          <a:effectLst/>
                          <a:latin typeface="+mn-lt"/>
                          <a:ea typeface="+mn-ea"/>
                          <a:cs typeface="+mn-cs"/>
                        </a:rPr>
                        <a:t>of the same day.</a:t>
                      </a:r>
                    </a:p>
                    <a:p>
                      <a:r>
                        <a:rPr lang="en-US" sz="800" b="0" i="0" u="none" strike="noStrike" kern="1200" dirty="0" smtClean="0">
                          <a:solidFill>
                            <a:schemeClr val="tx1"/>
                          </a:solidFill>
                          <a:effectLst/>
                          <a:latin typeface="+mn-lt"/>
                          <a:ea typeface="+mn-ea"/>
                          <a:cs typeface="+mn-cs"/>
                        </a:rPr>
                        <a:t>Delta-Hedge-Discount: A Transaction entailing a delta hedge in an option on Futures on Emission</a:t>
                      </a:r>
                      <a:r>
                        <a:rPr lang="en-US" sz="800" b="0" i="0" u="none" strike="noStrike" kern="1200" baseline="0" dirty="0" smtClean="0">
                          <a:solidFill>
                            <a:schemeClr val="tx1"/>
                          </a:solidFill>
                          <a:effectLst/>
                          <a:latin typeface="+mn-lt"/>
                          <a:ea typeface="+mn-ea"/>
                          <a:cs typeface="+mn-cs"/>
                        </a:rPr>
                        <a:t> </a:t>
                      </a:r>
                      <a:r>
                        <a:rPr lang="en-US" sz="800" b="0" i="0" u="none" strike="noStrike" kern="1200" dirty="0" smtClean="0">
                          <a:solidFill>
                            <a:schemeClr val="tx1"/>
                          </a:solidFill>
                          <a:effectLst/>
                          <a:latin typeface="+mn-lt"/>
                          <a:ea typeface="+mn-ea"/>
                          <a:cs typeface="+mn-cs"/>
                        </a:rPr>
                        <a:t>Rights, i.e. an option on a Futures on Emission Rights and its future base in the same Transaction, the</a:t>
                      </a:r>
                      <a:r>
                        <a:rPr lang="en-US" sz="800" b="0" i="0" u="none" strike="noStrike" kern="1200" baseline="0" dirty="0" smtClean="0">
                          <a:solidFill>
                            <a:schemeClr val="tx1"/>
                          </a:solidFill>
                          <a:effectLst/>
                          <a:latin typeface="+mn-lt"/>
                          <a:ea typeface="+mn-ea"/>
                          <a:cs typeface="+mn-cs"/>
                        </a:rPr>
                        <a:t> </a:t>
                      </a:r>
                      <a:r>
                        <a:rPr lang="en-US" sz="800" b="0" i="0" u="none" strike="noStrike" kern="1200" dirty="0" smtClean="0">
                          <a:solidFill>
                            <a:schemeClr val="tx1"/>
                          </a:solidFill>
                          <a:effectLst/>
                          <a:latin typeface="+mn-lt"/>
                          <a:ea typeface="+mn-ea"/>
                          <a:cs typeface="+mn-cs"/>
                        </a:rPr>
                        <a:t>transaction fee for the future base will be reimbursed provided that (i) the option and delta trade are</a:t>
                      </a:r>
                      <a:r>
                        <a:rPr lang="en-US" sz="800" b="0" i="0" u="none" strike="noStrike" kern="1200" baseline="0" dirty="0" smtClean="0">
                          <a:solidFill>
                            <a:schemeClr val="tx1"/>
                          </a:solidFill>
                          <a:effectLst/>
                          <a:latin typeface="+mn-lt"/>
                          <a:ea typeface="+mn-ea"/>
                          <a:cs typeface="+mn-cs"/>
                        </a:rPr>
                        <a:t> </a:t>
                      </a:r>
                      <a:r>
                        <a:rPr lang="en-US" sz="800" b="0" i="0" u="none" strike="noStrike" kern="1200" dirty="0" smtClean="0">
                          <a:solidFill>
                            <a:schemeClr val="tx1"/>
                          </a:solidFill>
                          <a:effectLst/>
                          <a:latin typeface="+mn-lt"/>
                          <a:ea typeface="+mn-ea"/>
                          <a:cs typeface="+mn-cs"/>
                        </a:rPr>
                        <a:t>concluded at EEX on the same trading day and (ii) the trade ID of the future base is indicated when</a:t>
                      </a:r>
                      <a:r>
                        <a:rPr lang="en-US" sz="800" b="0" i="0" u="none" strike="noStrike" kern="1200" baseline="0" dirty="0" smtClean="0">
                          <a:solidFill>
                            <a:schemeClr val="tx1"/>
                          </a:solidFill>
                          <a:effectLst/>
                          <a:latin typeface="+mn-lt"/>
                          <a:ea typeface="+mn-ea"/>
                          <a:cs typeface="+mn-cs"/>
                        </a:rPr>
                        <a:t> </a:t>
                      </a:r>
                      <a:r>
                        <a:rPr lang="en-US" sz="800" b="0" i="0" u="none" strike="noStrike" kern="1200" dirty="0" smtClean="0">
                          <a:solidFill>
                            <a:schemeClr val="tx1"/>
                          </a:solidFill>
                          <a:effectLst/>
                          <a:latin typeface="+mn-lt"/>
                          <a:ea typeface="+mn-ea"/>
                          <a:cs typeface="+mn-cs"/>
                        </a:rPr>
                        <a:t>concluding the option. The discount is only available when establishing an initial future position.</a:t>
                      </a:r>
                    </a:p>
                    <a:p>
                      <a:r>
                        <a:rPr lang="en-US" sz="800" b="0" i="0" u="none" strike="noStrike" kern="1200" dirty="0" smtClean="0">
                          <a:solidFill>
                            <a:schemeClr val="tx1"/>
                          </a:solidFill>
                          <a:effectLst/>
                          <a:latin typeface="+mn-lt"/>
                          <a:ea typeface="+mn-ea"/>
                          <a:cs typeface="+mn-cs"/>
                        </a:rPr>
                        <a:t>Upon sign-up and confirmation, transaction fees will be waived for new or newly active trading</a:t>
                      </a:r>
                      <a:r>
                        <a:rPr lang="en-US" sz="800" b="0" i="0" u="none" strike="noStrike" kern="1200" baseline="0" dirty="0" smtClean="0">
                          <a:solidFill>
                            <a:schemeClr val="tx1"/>
                          </a:solidFill>
                          <a:effectLst/>
                          <a:latin typeface="+mn-lt"/>
                          <a:ea typeface="+mn-ea"/>
                          <a:cs typeface="+mn-cs"/>
                        </a:rPr>
                        <a:t> </a:t>
                      </a:r>
                      <a:r>
                        <a:rPr lang="en-US" sz="800" b="0" i="0" u="none" strike="noStrike" kern="1200" dirty="0" smtClean="0">
                          <a:solidFill>
                            <a:schemeClr val="tx1"/>
                          </a:solidFill>
                          <a:effectLst/>
                          <a:latin typeface="+mn-lt"/>
                          <a:ea typeface="+mn-ea"/>
                          <a:cs typeface="+mn-cs"/>
                        </a:rPr>
                        <a:t>participants (trading participants that traded less than 50 ktCO2 in Q4 2017 in the futures order book).</a:t>
                      </a:r>
                      <a:r>
                        <a:rPr lang="en-US" sz="800" b="0" i="0" u="none" strike="noStrike" kern="1200" baseline="0" dirty="0" smtClean="0">
                          <a:solidFill>
                            <a:schemeClr val="tx1"/>
                          </a:solidFill>
                          <a:effectLst/>
                          <a:latin typeface="+mn-lt"/>
                          <a:ea typeface="+mn-ea"/>
                          <a:cs typeface="+mn-cs"/>
                        </a:rPr>
                        <a:t> </a:t>
                      </a:r>
                      <a:r>
                        <a:rPr lang="en-US" sz="800" b="0" i="0" u="none" strike="noStrike" kern="1200" dirty="0" smtClean="0">
                          <a:solidFill>
                            <a:schemeClr val="tx1"/>
                          </a:solidFill>
                          <a:effectLst/>
                          <a:latin typeface="+mn-lt"/>
                          <a:ea typeface="+mn-ea"/>
                          <a:cs typeface="+mn-cs"/>
                        </a:rPr>
                        <a:t>The rebate will be granted for a period of twenty-four</a:t>
                      </a:r>
                      <a:r>
                        <a:rPr lang="en-US" sz="800" b="0" i="0" u="none" strike="noStrike" kern="1200" baseline="0" dirty="0" smtClean="0">
                          <a:solidFill>
                            <a:schemeClr val="tx1"/>
                          </a:solidFill>
                          <a:effectLst/>
                          <a:latin typeface="+mn-lt"/>
                          <a:ea typeface="+mn-ea"/>
                          <a:cs typeface="+mn-cs"/>
                        </a:rPr>
                        <a:t> </a:t>
                      </a:r>
                      <a:r>
                        <a:rPr lang="en-US" sz="800" b="0" i="0" u="none" strike="noStrike" kern="1200" dirty="0" smtClean="0">
                          <a:solidFill>
                            <a:schemeClr val="tx1"/>
                          </a:solidFill>
                          <a:effectLst/>
                          <a:latin typeface="+mn-lt"/>
                          <a:ea typeface="+mn-ea"/>
                          <a:cs typeface="+mn-cs"/>
                        </a:rPr>
                        <a:t>months as of the month of sign-up.</a:t>
                      </a:r>
                    </a:p>
                    <a:p>
                      <a:r>
                        <a:rPr lang="en-US" sz="800" b="1" i="0" u="none" strike="noStrike" kern="1200" dirty="0" smtClean="0">
                          <a:solidFill>
                            <a:schemeClr val="tx1"/>
                          </a:solidFill>
                          <a:effectLst/>
                          <a:latin typeface="+mn-lt"/>
                          <a:ea typeface="+mn-ea"/>
                          <a:cs typeface="+mn-cs"/>
                        </a:rPr>
                        <a:t>Global commodities</a:t>
                      </a:r>
                      <a:r>
                        <a:rPr lang="en-US" sz="800" b="0" i="0" u="none" strike="noStrike" kern="1200" dirty="0" smtClean="0">
                          <a:solidFill>
                            <a:schemeClr val="tx1"/>
                          </a:solidFill>
                          <a:effectLst/>
                          <a:latin typeface="+mn-lt"/>
                          <a:ea typeface="+mn-ea"/>
                          <a:cs typeface="+mn-cs"/>
                        </a:rPr>
                        <a:t>: Freight Futures transaction fees will be reduced once for trading participants by $3.00/d or $0.0030/t under the following conditions:</a:t>
                      </a:r>
                      <a:r>
                        <a:rPr lang="en-US" sz="800" b="0" i="0" u="none" strike="noStrike" kern="1200" baseline="0" dirty="0" smtClean="0">
                          <a:solidFill>
                            <a:schemeClr val="tx1"/>
                          </a:solidFill>
                          <a:effectLst/>
                          <a:latin typeface="+mn-lt"/>
                          <a:ea typeface="+mn-ea"/>
                          <a:cs typeface="+mn-cs"/>
                        </a:rPr>
                        <a:t> (</a:t>
                      </a:r>
                      <a:r>
                        <a:rPr lang="en-US" sz="800" b="0" i="0" u="none" strike="noStrike" kern="1200" baseline="0" dirty="0" err="1" smtClean="0">
                          <a:solidFill>
                            <a:schemeClr val="tx1"/>
                          </a:solidFill>
                          <a:effectLst/>
                          <a:latin typeface="+mn-lt"/>
                          <a:ea typeface="+mn-ea"/>
                          <a:cs typeface="+mn-cs"/>
                        </a:rPr>
                        <a:t>i</a:t>
                      </a:r>
                      <a:r>
                        <a:rPr lang="en-US" sz="800" b="0" i="0" u="none" strike="noStrike" kern="1200" baseline="0" dirty="0" smtClean="0">
                          <a:solidFill>
                            <a:schemeClr val="tx1"/>
                          </a:solidFill>
                          <a:effectLst/>
                          <a:latin typeface="+mn-lt"/>
                          <a:ea typeface="+mn-ea"/>
                          <a:cs typeface="+mn-cs"/>
                        </a:rPr>
                        <a:t>) </a:t>
                      </a:r>
                      <a:r>
                        <a:rPr lang="en-US" sz="800" b="0" i="0" u="none" strike="noStrike" kern="1200" dirty="0" smtClean="0">
                          <a:solidFill>
                            <a:schemeClr val="tx1"/>
                          </a:solidFill>
                          <a:effectLst/>
                          <a:latin typeface="+mn-lt"/>
                          <a:ea typeface="+mn-ea"/>
                          <a:cs typeface="+mn-cs"/>
                        </a:rPr>
                        <a:t>The  trading  participant  has  requested  the  reduction  after  September  2019  via email  to one  of the  Global Commodities Account Manager with the subject line "newly active client initiative" and has been confirmed for this rebate by EEX AG.</a:t>
                      </a:r>
                      <a:r>
                        <a:rPr lang="en-US" sz="800" b="0" i="0" u="none" strike="noStrike" kern="1200" baseline="0" dirty="0" smtClean="0">
                          <a:solidFill>
                            <a:schemeClr val="tx1"/>
                          </a:solidFill>
                          <a:effectLst/>
                          <a:latin typeface="+mn-lt"/>
                          <a:ea typeface="+mn-ea"/>
                          <a:cs typeface="+mn-cs"/>
                        </a:rPr>
                        <a:t> (ii) </a:t>
                      </a:r>
                      <a:r>
                        <a:rPr lang="en-US" sz="800" b="0" i="0" u="none" strike="noStrike" kern="1200" dirty="0" smtClean="0">
                          <a:solidFill>
                            <a:schemeClr val="tx1"/>
                          </a:solidFill>
                          <a:effectLst/>
                          <a:latin typeface="+mn-lt"/>
                          <a:ea typeface="+mn-ea"/>
                          <a:cs typeface="+mn-cs"/>
                        </a:rPr>
                        <a:t>With the confirmation of the rebate Market Support Agreements with EEX AG, insofar as they cover trading in futures on freight rates on EEX, and other incentive schemes of EEX AG for trading in futures on freight rates (if applicable) shall be suspended for the period the rebate is granted to the trading participant. (iii)</a:t>
                      </a:r>
                      <a:r>
                        <a:rPr lang="en-US" sz="800" b="0" i="0" u="none" strike="noStrike" kern="1200" baseline="0" dirty="0" smtClean="0">
                          <a:solidFill>
                            <a:schemeClr val="tx1"/>
                          </a:solidFill>
                          <a:effectLst/>
                          <a:latin typeface="+mn-lt"/>
                          <a:ea typeface="+mn-ea"/>
                          <a:cs typeface="+mn-cs"/>
                        </a:rPr>
                        <a:t> </a:t>
                      </a:r>
                      <a:r>
                        <a:rPr lang="en-US" sz="800" b="0" i="0" u="none" strike="noStrike" kern="1200" smtClean="0">
                          <a:solidFill>
                            <a:schemeClr val="tx1"/>
                          </a:solidFill>
                          <a:effectLst/>
                          <a:latin typeface="+mn-lt"/>
                          <a:ea typeface="+mn-ea"/>
                          <a:cs typeface="+mn-cs"/>
                        </a:rPr>
                        <a:t>The rebate is </a:t>
                      </a:r>
                      <a:r>
                        <a:rPr lang="en-US" sz="800" b="0" i="0" u="none" strike="noStrike" kern="1200" dirty="0" smtClean="0">
                          <a:solidFill>
                            <a:schemeClr val="tx1"/>
                          </a:solidFill>
                          <a:effectLst/>
                          <a:latin typeface="+mn-lt"/>
                          <a:ea typeface="+mn-ea"/>
                          <a:cs typeface="+mn-cs"/>
                        </a:rPr>
                        <a:t>granted for a period of 12 months from the month of the request.</a:t>
                      </a:r>
                      <a:endParaRPr lang="de-DE" sz="800" b="0" i="0" u="none" strike="noStrike" kern="1200" dirty="0" smtClean="0">
                        <a:solidFill>
                          <a:schemeClr val="tx1"/>
                        </a:solidFill>
                        <a:effectLst/>
                        <a:latin typeface="+mn-lt"/>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6259">
                <a:tc vMerge="1">
                  <a:txBody>
                    <a:bodyPr/>
                    <a:lstStyle/>
                    <a:p>
                      <a:endParaRPr lang="de-DE"/>
                    </a:p>
                  </a:txBody>
                  <a:tcPr/>
                </a:tc>
                <a:tc>
                  <a:txBody>
                    <a:bodyPr/>
                    <a:lstStyle/>
                    <a:p>
                      <a:pPr algn="l" fontAlgn="b"/>
                      <a:r>
                        <a:rPr lang="de-DE" sz="800" b="0" i="0" u="none" strike="noStrike" dirty="0">
                          <a:solidFill>
                            <a:srgbClr val="000000"/>
                          </a:solidFill>
                          <a:effectLst/>
                          <a:latin typeface="Calibri" panose="020F0502020204030204" pitchFamily="34" charset="0"/>
                        </a:rPr>
                        <a:t>(c)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6259">
                <a:tc vMerge="1">
                  <a:txBody>
                    <a:bodyPr/>
                    <a:lstStyle/>
                    <a:p>
                      <a:endParaRPr lang="de-DE"/>
                    </a:p>
                  </a:txBody>
                  <a:tcPr/>
                </a:tc>
                <a:tc>
                  <a:txBody>
                    <a:bodyPr/>
                    <a:lstStyle/>
                    <a:p>
                      <a:pPr algn="l" fontAlgn="b"/>
                      <a:r>
                        <a:rPr lang="de-DE" sz="800" b="0" i="0" u="none" strike="noStrike" dirty="0">
                          <a:solidFill>
                            <a:srgbClr val="000000"/>
                          </a:solidFill>
                          <a:effectLst/>
                          <a:latin typeface="Calibri" panose="020F0502020204030204" pitchFamily="34" charset="0"/>
                        </a:rPr>
                        <a:t>(d)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4" name="Tabelle 3"/>
          <p:cNvGraphicFramePr>
            <a:graphicFrameLocks noGrp="1"/>
          </p:cNvGraphicFramePr>
          <p:nvPr>
            <p:extLst>
              <p:ext uri="{D42A27DB-BD31-4B8C-83A1-F6EECF244321}">
                <p14:modId xmlns:p14="http://schemas.microsoft.com/office/powerpoint/2010/main" val="3364080659"/>
              </p:ext>
            </p:extLst>
          </p:nvPr>
        </p:nvGraphicFramePr>
        <p:xfrm>
          <a:off x="577845" y="4715255"/>
          <a:ext cx="11195051" cy="1590845"/>
        </p:xfrm>
        <a:graphic>
          <a:graphicData uri="http://schemas.openxmlformats.org/drawingml/2006/table">
            <a:tbl>
              <a:tblPr/>
              <a:tblGrid>
                <a:gridCol w="1993900">
                  <a:extLst>
                    <a:ext uri="{9D8B030D-6E8A-4147-A177-3AD203B41FA5}">
                      <a16:colId xmlns:a16="http://schemas.microsoft.com/office/drawing/2014/main" val="20000"/>
                    </a:ext>
                  </a:extLst>
                </a:gridCol>
                <a:gridCol w="1216479">
                  <a:extLst>
                    <a:ext uri="{9D8B030D-6E8A-4147-A177-3AD203B41FA5}">
                      <a16:colId xmlns:a16="http://schemas.microsoft.com/office/drawing/2014/main" val="20001"/>
                    </a:ext>
                  </a:extLst>
                </a:gridCol>
                <a:gridCol w="7984672">
                  <a:extLst>
                    <a:ext uri="{9D8B030D-6E8A-4147-A177-3AD203B41FA5}">
                      <a16:colId xmlns:a16="http://schemas.microsoft.com/office/drawing/2014/main" val="20002"/>
                    </a:ext>
                  </a:extLst>
                </a:gridCol>
              </a:tblGrid>
              <a:tr h="35233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800" b="0" i="0" u="none" strike="noStrike" dirty="0" smtClean="0">
                          <a:solidFill>
                            <a:srgbClr val="000000"/>
                          </a:solidFill>
                          <a:effectLst/>
                          <a:latin typeface="Calibri" panose="020F0502020204030204" pitchFamily="34" charset="0"/>
                        </a:rPr>
                        <a:t>Link </a:t>
                      </a:r>
                      <a:r>
                        <a:rPr lang="en-US" sz="800" b="0" i="0" u="none" strike="noStrike" dirty="0" smtClean="0">
                          <a:solidFill>
                            <a:srgbClr val="000000"/>
                          </a:solidFill>
                          <a:effectLst/>
                          <a:latin typeface="Calibri" panose="020F0502020204030204" pitchFamily="34" charset="0"/>
                        </a:rPr>
                        <a:t>to </a:t>
                      </a:r>
                      <a:r>
                        <a:rPr lang="en-US" sz="800" b="0" i="0" u="none" strike="noStrike" dirty="0" smtClean="0">
                          <a:solidFill>
                            <a:srgbClr val="000000"/>
                          </a:solidFill>
                          <a:effectLst/>
                          <a:latin typeface="Calibri" panose="020F0502020204030204" pitchFamily="34" charset="0"/>
                        </a:rPr>
                        <a:t>a website or other source where further information on costs is available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l" fontAlgn="ctr"/>
                      <a:r>
                        <a:rPr lang="de-DE" sz="800" b="0" i="0" u="sng" strike="noStrike" dirty="0" smtClean="0">
                          <a:solidFill>
                            <a:srgbClr val="0563C1"/>
                          </a:solidFill>
                          <a:effectLst/>
                          <a:latin typeface="Calibri" panose="020F0502020204030204" pitchFamily="34" charset="0"/>
                          <a:hlinkClick r:id="rId3"/>
                        </a:rPr>
                        <a:t>https://www.eex.com/de/preisverzeichnis</a:t>
                      </a:r>
                      <a:endParaRPr lang="de-DE" sz="800" b="0" i="0" u="sng" strike="noStrike" dirty="0">
                        <a:solidFill>
                          <a:srgbClr val="0563C1"/>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de-DE" sz="800" b="0" i="0" u="sng" strike="noStrike" dirty="0">
                        <a:solidFill>
                          <a:srgbClr val="0563C1"/>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0828">
                <a:tc rowSpan="4">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smtClean="0">
                          <a:solidFill>
                            <a:srgbClr val="000000"/>
                          </a:solidFill>
                          <a:effectLst/>
                          <a:latin typeface="Calibri" panose="020F0502020204030204" pitchFamily="34" charset="0"/>
                        </a:rPr>
                        <a:t>Total value of all rebates, discounts, or other payments offered (as % of total traded value during the reporting period)*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rtl="0" fontAlgn="b"/>
                      <a:r>
                        <a:rPr lang="de-DE" sz="800" b="0" i="0" u="none" strike="noStrike">
                          <a:solidFill>
                            <a:srgbClr val="000000"/>
                          </a:solidFill>
                          <a:effectLst/>
                          <a:latin typeface="Calibri" panose="020F0502020204030204" pitchFamily="34" charset="0"/>
                        </a:rPr>
                        <a:t>Power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de-DE" sz="800" b="0" i="0" u="none" strike="noStrike" dirty="0" smtClean="0">
                          <a:solidFill>
                            <a:srgbClr val="000000"/>
                          </a:solidFill>
                          <a:effectLst/>
                          <a:latin typeface="Calibri" panose="020F0502020204030204" pitchFamily="34" charset="0"/>
                        </a:rPr>
                        <a:t> 0.00001%</a:t>
                      </a:r>
                      <a:endParaRPr lang="de-DE" sz="8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8793">
                <a:tc vMerge="1">
                  <a:txBody>
                    <a:bodyPr/>
                    <a:lstStyle/>
                    <a:p>
                      <a:pPr algn="l" fontAlgn="b"/>
                      <a:endParaRPr lang="de-DE" sz="800" b="0" i="0" u="none" strike="noStrike" noProof="0"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rtl="0" fontAlgn="b"/>
                      <a:r>
                        <a:rPr lang="de-DE" sz="800" b="0" i="0" u="none" strike="noStrike">
                          <a:solidFill>
                            <a:srgbClr val="000000"/>
                          </a:solidFill>
                          <a:effectLst/>
                          <a:latin typeface="Calibri" panose="020F0502020204030204" pitchFamily="34" charset="0"/>
                        </a:rPr>
                        <a:t>Environmental markets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de-DE" sz="800" b="0" i="0" u="none" strike="noStrike" dirty="0" smtClean="0">
                          <a:solidFill>
                            <a:srgbClr val="000000"/>
                          </a:solidFill>
                          <a:effectLst/>
                          <a:latin typeface="Calibri" panose="020F0502020204030204" pitchFamily="34" charset="0"/>
                        </a:rPr>
                        <a:t> 0.003%</a:t>
                      </a:r>
                      <a:endParaRPr lang="de-DE" sz="8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3285">
                <a:tc vMerge="1">
                  <a:txBody>
                    <a:bodyPr/>
                    <a:lstStyle/>
                    <a:p>
                      <a:pPr algn="l" fontAlgn="b"/>
                      <a:endParaRPr lang="de-DE" sz="800" b="0" i="0" u="none" strike="noStrike" noProof="0"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rtl="0" fontAlgn="b"/>
                      <a:r>
                        <a:rPr lang="de-DE" sz="800" b="0" i="0" u="none" strike="noStrike">
                          <a:solidFill>
                            <a:srgbClr val="000000"/>
                          </a:solidFill>
                          <a:effectLst/>
                          <a:latin typeface="Calibri" panose="020F0502020204030204" pitchFamily="34" charset="0"/>
                        </a:rPr>
                        <a:t>Agricultural products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de-DE" sz="800" b="0" i="0" u="none" strike="noStrike" dirty="0" smtClean="0">
                          <a:solidFill>
                            <a:srgbClr val="000000"/>
                          </a:solidFill>
                          <a:effectLst/>
                          <a:latin typeface="Calibri" panose="020F0502020204030204" pitchFamily="34" charset="0"/>
                        </a:rPr>
                        <a:t> 0.00</a:t>
                      </a:r>
                      <a:r>
                        <a:rPr lang="de-DE" sz="800" b="0" i="0" u="none" strike="noStrike" dirty="0">
                          <a:solidFill>
                            <a:srgbClr val="000000"/>
                          </a:solidFill>
                          <a:effectLst/>
                          <a:latin typeface="Calibri" panose="020F0502020204030204" pitchFamily="34" charset="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8793">
                <a:tc vMerge="1">
                  <a:txBody>
                    <a:bodyPr/>
                    <a:lstStyle/>
                    <a:p>
                      <a:pPr algn="l" fontAlgn="b"/>
                      <a:endParaRPr lang="de-DE" sz="800" b="0" i="0" u="none" strike="noStrike" noProof="0"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rtl="0" fontAlgn="b"/>
                      <a:r>
                        <a:rPr lang="de-DE" sz="800" b="0" i="0" u="none" strike="noStrike" dirty="0">
                          <a:solidFill>
                            <a:srgbClr val="000000"/>
                          </a:solidFill>
                          <a:effectLst/>
                          <a:latin typeface="Calibri" panose="020F0502020204030204" pitchFamily="34" charset="0"/>
                        </a:rPr>
                        <a:t>Global </a:t>
                      </a:r>
                      <a:r>
                        <a:rPr lang="en-US" sz="800" b="0" i="0" u="none" strike="noStrike" noProof="0" dirty="0" smtClean="0">
                          <a:solidFill>
                            <a:srgbClr val="000000"/>
                          </a:solidFill>
                          <a:effectLst/>
                          <a:latin typeface="Calibri" panose="020F0502020204030204" pitchFamily="34" charset="0"/>
                        </a:rPr>
                        <a:t>commodities</a:t>
                      </a:r>
                      <a:endParaRPr lang="en-US" sz="800" b="0" i="0" u="none" strike="noStrike" noProof="0"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de-DE" sz="800" b="0" i="0" u="none" strike="noStrike" dirty="0" smtClean="0">
                          <a:solidFill>
                            <a:srgbClr val="000000"/>
                          </a:solidFill>
                          <a:effectLst/>
                          <a:latin typeface="Calibri" panose="020F0502020204030204" pitchFamily="34" charset="0"/>
                        </a:rPr>
                        <a:t> </a:t>
                      </a:r>
                      <a:r>
                        <a:rPr lang="de-DE" sz="800" b="0" i="0" u="none" strike="noStrike" dirty="0" smtClean="0">
                          <a:solidFill>
                            <a:schemeClr val="tx1"/>
                          </a:solidFill>
                          <a:effectLst/>
                          <a:latin typeface="Calibri" panose="020F0502020204030204" pitchFamily="34" charset="0"/>
                        </a:rPr>
                        <a:t>0.06%</a:t>
                      </a:r>
                      <a:endParaRPr lang="de-DE" sz="800" b="0" i="0" u="none" strike="noStrike" dirty="0">
                        <a:solidFill>
                          <a:schemeClr val="tx1"/>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63286">
                <a:tc rowSpan="4">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smtClean="0">
                          <a:solidFill>
                            <a:srgbClr val="000000"/>
                          </a:solidFill>
                          <a:effectLst/>
                          <a:latin typeface="Calibri" panose="020F0502020204030204" pitchFamily="34" charset="0"/>
                        </a:rPr>
                        <a:t>Total value of all costs (as a % of total traded value during the reporting period volume)*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rtl="0" fontAlgn="b"/>
                      <a:r>
                        <a:rPr lang="de-DE" sz="800" b="0" i="0" u="none" strike="noStrike">
                          <a:solidFill>
                            <a:srgbClr val="000000"/>
                          </a:solidFill>
                          <a:effectLst/>
                          <a:latin typeface="Calibri" panose="020F0502020204030204" pitchFamily="34" charset="0"/>
                        </a:rPr>
                        <a:t>Power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de-DE" sz="800" b="0" i="0" u="none" strike="noStrike" dirty="0" smtClean="0">
                          <a:solidFill>
                            <a:srgbClr val="000000"/>
                          </a:solidFill>
                          <a:effectLst/>
                          <a:latin typeface="Calibri" panose="020F0502020204030204" pitchFamily="34" charset="0"/>
                        </a:rPr>
                        <a:t> 0.03%</a:t>
                      </a:r>
                      <a:endParaRPr lang="de-DE" sz="8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63286">
                <a:tc vMerge="1">
                  <a:txBody>
                    <a:bodyPr/>
                    <a:lstStyle/>
                    <a:p>
                      <a:pPr algn="l" fontAlgn="b"/>
                      <a:endParaRPr lang="de-DE" sz="800" b="0" i="0" u="none" strike="noStrike" noProof="0"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rtl="0" fontAlgn="b"/>
                      <a:r>
                        <a:rPr lang="de-DE" sz="800" b="0" i="0" u="none" strike="noStrike">
                          <a:solidFill>
                            <a:srgbClr val="000000"/>
                          </a:solidFill>
                          <a:effectLst/>
                          <a:latin typeface="Calibri" panose="020F0502020204030204" pitchFamily="34" charset="0"/>
                        </a:rPr>
                        <a:t>Environmental markets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de-DE" sz="800" b="0" i="0" u="none" strike="noStrike" dirty="0" smtClean="0">
                          <a:solidFill>
                            <a:srgbClr val="000000"/>
                          </a:solidFill>
                          <a:effectLst/>
                          <a:latin typeface="Calibri" panose="020F0502020204030204" pitchFamily="34" charset="0"/>
                        </a:rPr>
                        <a:t> 0.02%</a:t>
                      </a:r>
                      <a:endParaRPr lang="de-DE" sz="8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55121">
                <a:tc vMerge="1">
                  <a:txBody>
                    <a:bodyPr/>
                    <a:lstStyle/>
                    <a:p>
                      <a:pPr algn="l" fontAlgn="b"/>
                      <a:endParaRPr lang="de-DE" sz="800" b="0" i="0" u="none" strike="noStrike" noProof="0"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rtl="0" fontAlgn="b"/>
                      <a:r>
                        <a:rPr lang="de-DE" sz="800" b="0" i="0" u="none" strike="noStrike">
                          <a:solidFill>
                            <a:srgbClr val="000000"/>
                          </a:solidFill>
                          <a:effectLst/>
                          <a:latin typeface="Calibri" panose="020F0502020204030204" pitchFamily="34" charset="0"/>
                        </a:rPr>
                        <a:t>Agricultural products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de-DE" sz="800" b="0" i="0" u="none" strike="noStrike" dirty="0" smtClean="0">
                          <a:solidFill>
                            <a:srgbClr val="000000"/>
                          </a:solidFill>
                          <a:effectLst/>
                          <a:latin typeface="Calibri" panose="020F0502020204030204" pitchFamily="34" charset="0"/>
                        </a:rPr>
                        <a:t> 0.06%</a:t>
                      </a:r>
                      <a:endParaRPr lang="de-DE" sz="8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55122">
                <a:tc vMerge="1">
                  <a:txBody>
                    <a:bodyPr/>
                    <a:lstStyle/>
                    <a:p>
                      <a:pPr algn="l" fontAlgn="b"/>
                      <a:endParaRPr lang="de-DE" sz="800" b="0" i="0" u="none" strike="noStrike" noProof="0"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rtl="0" fontAlgn="b"/>
                      <a:r>
                        <a:rPr lang="de-DE" sz="800" b="0" i="0" u="none" strike="noStrike" dirty="0">
                          <a:solidFill>
                            <a:srgbClr val="000000"/>
                          </a:solidFill>
                          <a:effectLst/>
                          <a:latin typeface="Calibri" panose="020F0502020204030204" pitchFamily="34" charset="0"/>
                        </a:rPr>
                        <a:t>Global commodities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de-DE" sz="800" b="0" i="0" u="none" strike="noStrike" dirty="0" smtClean="0">
                          <a:solidFill>
                            <a:srgbClr val="000000"/>
                          </a:solidFill>
                          <a:effectLst/>
                          <a:latin typeface="Calibri" panose="020F0502020204030204" pitchFamily="34" charset="0"/>
                        </a:rPr>
                        <a:t> 0.07%</a:t>
                      </a:r>
                      <a:endParaRPr lang="de-DE" sz="8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2" name="Textfeld 1"/>
          <p:cNvSpPr txBox="1"/>
          <p:nvPr/>
        </p:nvSpPr>
        <p:spPr>
          <a:xfrm>
            <a:off x="577846" y="6306100"/>
            <a:ext cx="11195051" cy="215444"/>
          </a:xfrm>
          <a:prstGeom prst="rect">
            <a:avLst/>
          </a:prstGeom>
          <a:noFill/>
        </p:spPr>
        <p:txBody>
          <a:bodyPr wrap="square" rtlCol="0">
            <a:spAutoFit/>
          </a:bodyPr>
          <a:lstStyle/>
          <a:p>
            <a:r>
              <a:rPr lang="de-DE" sz="800" dirty="0"/>
              <a:t>* </a:t>
            </a:r>
            <a:r>
              <a:rPr lang="en-US" sz="800" dirty="0">
                <a:solidFill>
                  <a:srgbClr val="000000"/>
                </a:solidFill>
                <a:latin typeface="Calibri" panose="020F0502020204030204" pitchFamily="34" charset="0"/>
              </a:rPr>
              <a:t>Total value of all rebates, discounts, or other payments offered and total value of all costs </a:t>
            </a:r>
            <a:r>
              <a:rPr lang="en-US" sz="800" dirty="0"/>
              <a:t>are based on both sides of the transaction</a:t>
            </a:r>
            <a:endParaRPr lang="de-DE" sz="800" dirty="0"/>
          </a:p>
        </p:txBody>
      </p:sp>
    </p:spTree>
    <p:extLst>
      <p:ext uri="{BB962C8B-B14F-4D97-AF65-F5344CB8AC3E}">
        <p14:creationId xmlns:p14="http://schemas.microsoft.com/office/powerpoint/2010/main" val="27246226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1069</Words>
  <Application>Microsoft Office PowerPoint</Application>
  <PresentationFormat>Widescreen</PresentationFormat>
  <Paragraphs>41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European Energy Exchange 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Martje Danneberg</dc:creator>
  <cp:lastModifiedBy>Rajiv Kumar Bindal</cp:lastModifiedBy>
  <cp:revision>83</cp:revision>
  <cp:lastPrinted>2019-06-24T11:24:15Z</cp:lastPrinted>
  <dcterms:created xsi:type="dcterms:W3CDTF">2018-06-15T08:36:48Z</dcterms:created>
  <dcterms:modified xsi:type="dcterms:W3CDTF">2020-03-26T07:19:06Z</dcterms:modified>
  <cp:contentStatus>Endgültig</cp:contentStatus>
</cp:coreProperties>
</file>