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199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>
        <p:scale>
          <a:sx n="130" d="100"/>
          <a:sy n="130" d="100"/>
        </p:scale>
        <p:origin x="-5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de/preisverzeichn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77850" y="481688"/>
            <a:ext cx="829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Table 5 - costs information to be published as referred to in Article 5</a:t>
            </a:r>
            <a:endParaRPr lang="de-DE" sz="1600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703150"/>
              </p:ext>
            </p:extLst>
          </p:nvPr>
        </p:nvGraphicFramePr>
        <p:xfrm>
          <a:off x="577850" y="910047"/>
          <a:ext cx="11195051" cy="3695700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877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Power: </a:t>
                      </a:r>
                      <a:r>
                        <a:rPr lang="de-DE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power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(week/month/quarter/year)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Nordic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(week/month/quarter/year) 0.0025;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PXE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futures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(week/month/quarter/year)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0.015;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Phelix and Spanish Day and Weekend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PXE Czech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PXE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Hungarian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Day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0.03;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 and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0.002; UK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0.00375 GBP per MWh; Wind power futures 0.0075 € per h;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€ 0.15 per MWh or more: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 than € 0.15 per MWh: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0.00125.</a:t>
                      </a:r>
                    </a:p>
                    <a:p>
                      <a:pPr algn="just"/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Rights on the Spot Market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Emission Rights (EUA, EUAA, CER) – Secondary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Trading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Germany)</a:t>
                      </a:r>
                    </a:p>
                    <a:p>
                      <a:pPr algn="just"/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Poland)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only) of the EU Common Auction Platform (CAP2)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2.94 €/k</a:t>
                      </a:r>
                      <a:r>
                        <a:rPr lang="de-DE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de-DE" sz="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Emission Rights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Emission Rights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€ 0.15 per tCO2 or more: 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less than € 0.15 per tCO2: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b"/>
                      <a:r>
                        <a:rPr lang="en-US" sz="8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Agricultural products: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on: potatoes 2.00 €/Contract; skimmed milk powder 1.50 €/Contract; whey powder 1.50 €/Contract; butter 1.50 €/Contract; liquid milk 1.50 €/Contract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 fontAlgn="b"/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commodities: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wood pellets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0.04 $/t;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trip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dry bulk voyage routes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0.0036 $/t;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iron ore 0.006 $/t; Transactions in options on futures on iron ore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0.006 $/t. </a:t>
                      </a: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447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(b</a:t>
                      </a:r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 hedge discount: A Transaction entailing a delta hedge in a power option, i.e. a power option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its future base in the same Transaction, the transaction fee for the future base will be reimbursed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 that (i) the option and delta trade are concluded at EEX on the same trading day and (ii)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ID of the future base is indicated when concluding the option. The discount is only available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establishing an initial future position.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de-DE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markets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Spot leg of a Spot/Future Spread will be charged with transaction fees.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transactions fees will be waived for transactions in futures up to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 that matches the volume of the spot activity (secondary and primary) of that trading participant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same day.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Delta-Hedge-Discount: A Transaction entailing a delta hedge in an option on Futures on Emission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Rights, i.e. an option on a Futures on Emission Rights and its future base in the same Transaction,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 fee for the future base will be reimbursed provided that (i) the option and delta trade are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concluded at EEX on the same trading day and (ii) the trade ID of the future base is indicated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concluding the option. The discount is only available when establishing an initial future position.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 fees will be waived for new or newly active trading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(trading participants that traded less than 50 ktCO2 in Q4 2017 in the futures order book).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rebate will be granted for a period of twenty-four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months as of the month of sign-up.</a:t>
                      </a:r>
                    </a:p>
                    <a:p>
                      <a:r>
                        <a:rPr lang="en-US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As of 6 September 2018 and upon sign-up and confirmation, transaction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fees for trading participants that: have not been admitted to trading at EEX prior to August 2018 but get admitted to trading at EEX and trade in Freight Futures after August 2018/ have been admitted to trading at EEX but that never traded Freight Futures at EEX in the period from February 2018 until July 2018/ traded less than 400 lots (cumulative) in Freight Futures at EEX in the period from February 2018 until July 2018 will be reduced by $ 3.00 per d or $ 0.0030 per t, respectively. The rebate will be granted for a period of three months as of the month of sign-up. </a:t>
                      </a:r>
                      <a:endParaRPr lang="de-DE" sz="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320732"/>
              </p:ext>
            </p:extLst>
          </p:nvPr>
        </p:nvGraphicFramePr>
        <p:xfrm>
          <a:off x="577847" y="4610752"/>
          <a:ext cx="11195051" cy="1590845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4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8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https://www.eex.com/de/preisverzeichnis</a:t>
                      </a:r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2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0.00004%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0.002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285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</a:t>
                      </a:r>
                      <a:r>
                        <a:rPr lang="en-US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commodities</a:t>
                      </a:r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28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286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121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0.09%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122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commodities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0.06%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77847" y="6201597"/>
            <a:ext cx="111950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*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and total value of all costs </a:t>
            </a:r>
            <a:r>
              <a:rPr lang="en-US" sz="800" dirty="0"/>
              <a:t>are based on both sides of the transaction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7246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1034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European Energy Exchange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Rajiv Kumar Bindal</cp:lastModifiedBy>
  <cp:revision>75</cp:revision>
  <cp:lastPrinted>2019-06-24T11:24:15Z</cp:lastPrinted>
  <dcterms:created xsi:type="dcterms:W3CDTF">2018-06-15T08:36:48Z</dcterms:created>
  <dcterms:modified xsi:type="dcterms:W3CDTF">2019-12-20T14:39:38Z</dcterms:modified>
  <cp:contentStatus>Endgültig</cp:contentStatus>
</cp:coreProperties>
</file>