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5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D5712-B259-4881-841D-4207930937B8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DD838-CF32-415B-8DF9-5A4878E3D0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3218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DD838-CF32-415B-8DF9-5A4878E3D0D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4931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676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8901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719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7134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04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13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2878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4829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2454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579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2519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4A805-E60C-47D5-A4D8-E2CF0691E239}" type="datetimeFigureOut">
              <a:rPr lang="de-DE" smtClean="0"/>
              <a:t>27.03.2019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85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wernext.com/documentati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635000" y="1249408"/>
            <a:ext cx="8293100" cy="375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Table 5 - costs information to be published as referred to in Article 5</a:t>
            </a:r>
            <a:endParaRPr lang="de-DE" u="sng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78685"/>
              </p:ext>
            </p:extLst>
          </p:nvPr>
        </p:nvGraphicFramePr>
        <p:xfrm>
          <a:off x="635000" y="1698444"/>
          <a:ext cx="11195050" cy="2685777"/>
        </p:xfrm>
        <a:graphic>
          <a:graphicData uri="http://schemas.openxmlformats.org/drawingml/2006/table">
            <a:tbl>
              <a:tblPr/>
              <a:tblGrid>
                <a:gridCol w="26143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80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3092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required under Article 5(a) to (d)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(a)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baseline="0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following transaction fees are charged for the execution of orders and the registration of trades. The transaction fees are stated in Euro per megawatt hour (€/MWh), if not stipulated otherwise</a:t>
                      </a:r>
                      <a:r>
                        <a:rPr lang="de-DE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algn="l" fontAlgn="b"/>
                      <a:r>
                        <a:rPr lang="de-DE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TTF 0.002; </a:t>
                      </a:r>
                      <a:r>
                        <a:rPr lang="de-DE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PEG,</a:t>
                      </a:r>
                      <a:r>
                        <a:rPr lang="de-DE" sz="105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ZTP</a:t>
                      </a:r>
                      <a:r>
                        <a:rPr lang="de-DE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ETF</a:t>
                      </a:r>
                      <a:r>
                        <a:rPr lang="de-DE" sz="105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CZ </a:t>
                      </a:r>
                      <a:r>
                        <a:rPr lang="de-DE" sz="1050" b="0" i="0" u="none" strike="noStrike" kern="1200" baseline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VTP </a:t>
                      </a:r>
                      <a:r>
                        <a:rPr lang="de-DE" sz="105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0.005</a:t>
                      </a:r>
                      <a:r>
                        <a:rPr lang="de-DE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it-IT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NCG, GASPOOL, PSV, PSV Fin 0.0025; 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CEGH VTP 0.003; NBP, ZEE 0.0007 British</a:t>
                      </a:r>
                      <a:r>
                        <a:rPr lang="en-US" sz="105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pence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 therm. </a:t>
                      </a:r>
                      <a:endParaRPr lang="de-DE" sz="105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</a:t>
                      </a:r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Rebates are offered to trading members in form of market making agreements or liquidity provision schemes. Whether a person is eligible for a given scheme depends on their capability of providing firm quotes, their physical assets to potentially back close-outs and their capabilities to make or take delivery. The rebate is granted as a percentage of the transaction fee and is variable between 0 and 75%, depending on the rebate scheme and on the financial instrument. </a:t>
                      </a:r>
                      <a:r>
                        <a:rPr lang="en-US" sz="105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case of a Transaction on a Spread between Contracts, only the trading fee on the first underlying Contract is applicable. </a:t>
                      </a:r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	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(c)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(d)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Link to a website or other source where further information on costs is available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5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https://www.powernext.com/documentation</a:t>
                      </a:r>
                      <a:endParaRPr lang="de-DE" sz="105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64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value of all rebates, discounts, or other payments offered (as % of total traded value during the reporting period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)*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0.01%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value of all costs (as a % of total traded value during the reporting period volume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)*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635000" y="4384221"/>
            <a:ext cx="1119505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/>
              <a:t>* </a:t>
            </a:r>
            <a:r>
              <a:rPr lang="en-US" sz="1050" dirty="0">
                <a:solidFill>
                  <a:srgbClr val="000000"/>
                </a:solidFill>
                <a:latin typeface="Calibri" panose="020F0502020204030204" pitchFamily="34" charset="0"/>
              </a:rPr>
              <a:t>Total value of all rebates, discounts, or other payments offered </a:t>
            </a:r>
            <a:r>
              <a:rPr lang="en-US" sz="105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and total </a:t>
            </a:r>
            <a:r>
              <a:rPr lang="en-US" sz="1050" dirty="0">
                <a:solidFill>
                  <a:srgbClr val="000000"/>
                </a:solidFill>
                <a:latin typeface="Calibri" panose="020F0502020204030204" pitchFamily="34" charset="0"/>
              </a:rPr>
              <a:t>value of all costs </a:t>
            </a:r>
            <a:r>
              <a:rPr lang="en-US" sz="1050" dirty="0" smtClean="0"/>
              <a:t>are based on both </a:t>
            </a:r>
            <a:r>
              <a:rPr lang="en-US" sz="1050" dirty="0"/>
              <a:t>sides of the </a:t>
            </a:r>
            <a:r>
              <a:rPr lang="en-US" sz="1050" dirty="0" smtClean="0"/>
              <a:t>transaction</a:t>
            </a:r>
            <a:endParaRPr lang="de-DE" sz="1050" dirty="0"/>
          </a:p>
        </p:txBody>
      </p:sp>
    </p:spTree>
    <p:extLst>
      <p:ext uri="{BB962C8B-B14F-4D97-AF65-F5344CB8AC3E}">
        <p14:creationId xmlns:p14="http://schemas.microsoft.com/office/powerpoint/2010/main" val="2921874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309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European Energy Exchange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Martje Danneberg</dc:creator>
  <cp:lastModifiedBy>Martje Danneberg</cp:lastModifiedBy>
  <cp:revision>21</cp:revision>
  <dcterms:created xsi:type="dcterms:W3CDTF">2018-06-15T08:36:48Z</dcterms:created>
  <dcterms:modified xsi:type="dcterms:W3CDTF">2019-03-27T15:11:37Z</dcterms:modified>
  <cp:contentStatus>Endgültig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