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D5712-B259-4881-841D-4207930937B8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D838-CF32-415B-8DF9-5A4878E3D0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21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DD838-CF32-415B-8DF9-5A4878E3D0D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62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67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90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19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13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4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13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87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2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45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79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51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5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x.com/de/preisverzeichni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577850" y="481688"/>
            <a:ext cx="8293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Table 5 - costs information to be published as referred to in Article 5</a:t>
            </a:r>
            <a:endParaRPr lang="de-DE" sz="1600" u="sng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450931"/>
              </p:ext>
            </p:extLst>
          </p:nvPr>
        </p:nvGraphicFramePr>
        <p:xfrm>
          <a:off x="577850" y="910047"/>
          <a:ext cx="11195051" cy="3589993"/>
        </p:xfrm>
        <a:graphic>
          <a:graphicData uri="http://schemas.openxmlformats.org/drawingml/2006/table">
            <a:tbl>
              <a:tblPr/>
              <a:tblGrid>
                <a:gridCol w="199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1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88778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required under Article 5(a) to (d)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(a)</a:t>
                      </a:r>
                      <a:r>
                        <a:rPr lang="de-DE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baseline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following transaction fees are charged for the execution of orders and the registration of trades. The transaction fees are stated in Euro per megawatt hour (€/MWh), if not stipulated otherwise</a:t>
                      </a:r>
                      <a:r>
                        <a:rPr lang="de-DE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just"/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Power: </a:t>
                      </a:r>
                      <a:r>
                        <a:rPr lang="de-DE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power</a:t>
                      </a:r>
                      <a:r>
                        <a:rPr lang="de-DE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(week/month/quarter/year)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0.0075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Nordic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ower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 (week/month/quarter/year) 0.0025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PXE </a:t>
                      </a:r>
                      <a:r>
                        <a:rPr lang="en-US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futures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(week/month/quarter/year)</a:t>
                      </a:r>
                      <a:r>
                        <a:rPr lang="en-US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0.015;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Weekend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0.015;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Phelix and Spanish Day and Weekend futures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0.0075;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PXE Czech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PXE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Hungarian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Day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Weekend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0.03;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Floor</a:t>
                      </a:r>
                      <a:r>
                        <a:rPr lang="de-DE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futures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0.002; UK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ower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 0.00375 GBP per MWh; Wind power futures 0.0075 € per h;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options on power futures with an option premium of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€ 0.15 per MWh or more: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0.0025;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power futures with an option premium of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 than € 0.15 per MWh: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0.00125.</a:t>
                      </a:r>
                    </a:p>
                    <a:p>
                      <a:pPr algn="just"/>
                      <a:r>
                        <a:rPr lang="en-US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Emission Rights on the Spot Market</a:t>
                      </a:r>
                      <a:r>
                        <a:rPr lang="de-DE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Emission Rights (EUA, EUAA, CER) – Secondary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Trading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2.50 €/ktCO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Allowances (EUA, EUAA) – Primary Auction (buyers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only,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Germany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Poland)</a:t>
                      </a:r>
                    </a:p>
                    <a:p>
                      <a:pPr algn="just"/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2.00 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Allowances (EUA, EUAA) – Primary Auction (buyers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only) of the EU Common Auction Platform (CAP2)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2.22 €/k</a:t>
                      </a:r>
                      <a:r>
                        <a:rPr lang="de-DE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tCO</a:t>
                      </a:r>
                      <a:r>
                        <a:rPr lang="de-DE" sz="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 </a:t>
                      </a:r>
                      <a:endParaRPr lang="de-DE" sz="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on Emission Rights</a:t>
                      </a:r>
                      <a:r>
                        <a:rPr lang="de-DE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Emission Rights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2.50 €/ktCO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Emission Rights with an option premium of € 0.15 per tCO2 or more: 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2.00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Emission Rights with an option premium of less than € 0.15 per tCO2: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1.00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de-DE" sz="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b"/>
                      <a:r>
                        <a:rPr lang="en-US" sz="800" b="1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Agricultural products: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on: potatoes 2.00 €/Contract; skimmed milk powder 1.00 €/Contract; whey powder 1.50 €/Contract; butter 1.00 €/Contract; liquid milk 1.50 €/Contract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 fontAlgn="b"/>
                      <a:r>
                        <a:rPr lang="de-DE" sz="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 commodities: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wood pellets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0.04 $/t;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dry bulk time charter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3.60 $/d;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dry bulk trip time charter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3.60 $/d; Transactions in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on dry bulk voyage routes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0.0036 $/t;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3.60 $/d; Transactions in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iron ore 0.006 $/t; Transactions in options on futures on iron ore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0.006 $/t. </a:t>
                      </a:r>
                      <a:endParaRPr lang="de-DE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447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(b</a:t>
                      </a:r>
                      <a:r>
                        <a:rPr lang="de-DE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Delta hedge discount: A Transaction entailing a delta hedge in a power option, i.e. a power option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its future base in the same Transaction, the transaction fee for the future base will be reimbursed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provided that (i) the option and delta trade are concluded at EEX on the same trading day and (ii)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trade ID of the future base is indicated when concluding the option. The discount is only available when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establishing an initial future position.</a:t>
                      </a:r>
                    </a:p>
                    <a:p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Environmental</a:t>
                      </a:r>
                      <a:r>
                        <a:rPr lang="de-DE" sz="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markets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the Spot leg of a Spot/Future Spread will be charged with transaction fees.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Upon sign-up and confirmation, transactions fees will be waived for transactions in futures up to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volume that matches the volume of the spot activity (secondary and primary) of that trading participant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the same day.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Delta-Hedge-Discount: A Transaction entailing a delta hedge in an option on Futures on Emission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Rights, i.e. an option on a Futures on Emission Rights and its future base in the same Transaction,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 fee for the future base will be reimbursed provided that (i) the option and delta trade are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concluded at EEX on the same trading day and (ii) the trade ID of the future base is indicated when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concluding the option. The discount is only available when establishing an initial future position.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Upon sign-up and confirmation, transaction fees will be waived for new or newly active trading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participants (trading participants that traded less than 50 ktCO2 in Q4 2017 in the futures order book).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rebate will be granted for a period of twelve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months as of the month of sign-up.</a:t>
                      </a:r>
                    </a:p>
                    <a:p>
                      <a:r>
                        <a:rPr lang="en-US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 commodities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Transaction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fees for trading participants that: have not been admitted to trading at EEX prior to August 2018 but get admitted to trading at EEX and trade in Freight Futures after August 2018/ have been admitted to trading at EEX but that never traded Freight Futures at EEX in the period from February 2018 until July 2018/ traded less than 400 lots (cumulative) in Freight Futures at EEX in the period from February 2018 until July 2018 will be reduced by $ 3.00 per d or $ 0.0030 per t, respectively.</a:t>
                      </a:r>
                      <a:endParaRPr lang="de-DE" sz="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2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2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553384"/>
              </p:ext>
            </p:extLst>
          </p:nvPr>
        </p:nvGraphicFramePr>
        <p:xfrm>
          <a:off x="577848" y="4583312"/>
          <a:ext cx="11195051" cy="1590845"/>
        </p:xfrm>
        <a:graphic>
          <a:graphicData uri="http://schemas.openxmlformats.org/drawingml/2006/table">
            <a:tbl>
              <a:tblPr/>
              <a:tblGrid>
                <a:gridCol w="199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84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to a website or other source where further information on costs is available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DE" sz="800" b="0" i="0" u="sng" strike="noStrike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https://www.eex.com/de/preisverzeichnis</a:t>
                      </a:r>
                      <a:endParaRPr lang="de-D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de-DE" sz="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828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rebates, discounts, or other payments offered (as % of total traded value during the reporting period)*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0.0001%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793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markets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0.004%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285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Agricultural products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0.00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793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</a:t>
                      </a:r>
                      <a:r>
                        <a:rPr lang="en-US" sz="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commodities</a:t>
                      </a:r>
                      <a:endParaRPr lang="en-US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286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costs (as a % of total traded value during the reporting period volume)*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0.03%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286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markets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0.03%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121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Agricultural products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122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commodities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577848" y="6174157"/>
            <a:ext cx="111950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* 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Total value of all rebates, discounts, or other payments offered and total value of all costs </a:t>
            </a:r>
            <a:r>
              <a:rPr lang="en-US" sz="800" dirty="0"/>
              <a:t>are based on both sides of the transaction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272462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985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European Energy Exchange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Martje Danneberg</dc:creator>
  <cp:lastModifiedBy>Martje Danneberg</cp:lastModifiedBy>
  <cp:revision>63</cp:revision>
  <dcterms:created xsi:type="dcterms:W3CDTF">2018-06-15T08:36:48Z</dcterms:created>
  <dcterms:modified xsi:type="dcterms:W3CDTF">2019-03-27T15:06:59Z</dcterms:modified>
  <cp:contentStatus>Endgültig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