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93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next.com/docum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35000" y="1249408"/>
            <a:ext cx="8293100" cy="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Table 5 - costs information to be published as referred to in Article 5</a:t>
            </a:r>
            <a:endParaRPr lang="de-DE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413530"/>
              </p:ext>
            </p:extLst>
          </p:nvPr>
        </p:nvGraphicFramePr>
        <p:xfrm>
          <a:off x="635000" y="1698444"/>
          <a:ext cx="11195050" cy="2685777"/>
        </p:xfrm>
        <a:graphic>
          <a:graphicData uri="http://schemas.openxmlformats.org/drawingml/2006/table">
            <a:tbl>
              <a:tblPr/>
              <a:tblGrid>
                <a:gridCol w="2614386"/>
                <a:gridCol w="8580664"/>
              </a:tblGrid>
              <a:tr h="25309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TTF 0.002; PEG Nord, TRS, ZTP, CEGH Czech, ETF 0.005;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NCG, GASPOOL, PSV, PSV Fin 0.0025;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CEGH VTP 0.003; NBP, ZEE 0.0007 British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pence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therm. </a:t>
                      </a:r>
                      <a:endParaRPr lang="de-DE" sz="105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Rebates are offered to trading members in form of market making agreements or liquidity provision schemes. Whether a person is eligible for a given scheme depends on their capability of providing firm quotes, their physical assets to potentially back close-outs and their capabilities to make or take delivery. The rebate is granted as a percentage of the transaction fee and is variable between 0 and 75%, depending on the rebate scheme and on the financial instrument. </a:t>
                      </a:r>
                      <a:r>
                        <a:rPr lang="en-US" sz="105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case of a Transaction on a Spread between Contracts, only the trading fee on the first underlying Contract is applicable. 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https://www.powernext.com/documentation</a:t>
                      </a:r>
                      <a:endParaRPr lang="de-DE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35000" y="4384221"/>
            <a:ext cx="11195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*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</a:t>
            </a:r>
            <a:r>
              <a:rPr lang="en-US" sz="10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total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value of all costs </a:t>
            </a:r>
            <a:r>
              <a:rPr lang="en-US" sz="1050" dirty="0" smtClean="0"/>
              <a:t>are based on both </a:t>
            </a:r>
            <a:r>
              <a:rPr lang="en-US" sz="1050" dirty="0"/>
              <a:t>sides of the </a:t>
            </a:r>
            <a:r>
              <a:rPr lang="en-US" sz="1050" dirty="0" smtClean="0"/>
              <a:t>transaction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92187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Breitbild</PresentationFormat>
  <Paragraphs>15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European Energy Exchange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20</cp:revision>
  <dcterms:created xsi:type="dcterms:W3CDTF">2018-06-15T08:36:48Z</dcterms:created>
  <dcterms:modified xsi:type="dcterms:W3CDTF">2018-12-14T10:30:55Z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