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D5712-B259-4881-841D-4207930937B8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CDD838-CF32-415B-8DF9-5A4878E3D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3218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CDD838-CF32-415B-8DF9-5A4878E3D0D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06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90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719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71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04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13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8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482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454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79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51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A805-E60C-47D5-A4D8-E2CF0691E239}" type="datetimeFigureOut">
              <a:rPr lang="de-DE" smtClean="0"/>
              <a:t>14.12.2018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F9D50-9B30-440F-AC08-B287E61C14A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85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x.com/de/preisverzeichni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577850" y="481688"/>
            <a:ext cx="8293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Table 5 - costs information to be published as referred to in Article 5</a:t>
            </a:r>
            <a:endParaRPr lang="de-DE" sz="1600" u="sng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900180"/>
              </p:ext>
            </p:extLst>
          </p:nvPr>
        </p:nvGraphicFramePr>
        <p:xfrm>
          <a:off x="577850" y="910047"/>
          <a:ext cx="11195051" cy="3589993"/>
        </p:xfrm>
        <a:graphic>
          <a:graphicData uri="http://schemas.openxmlformats.org/drawingml/2006/table">
            <a:tbl>
              <a:tblPr/>
              <a:tblGrid>
                <a:gridCol w="1993900"/>
                <a:gridCol w="9201151"/>
              </a:tblGrid>
              <a:tr h="1488778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required under Article 5(a) to (d)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(a)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8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The following transaction fees are charged for the execution of orders and the registration of trades. The transaction fees are stated in Euro per megawatt hour (€/MWh), if not stipulated otherwise</a:t>
                      </a:r>
                      <a:r>
                        <a:rPr lang="de-DE" sz="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  <a:p>
                      <a:pPr algn="just"/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Power: </a:t>
                      </a:r>
                      <a:r>
                        <a:rPr lang="de-DE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power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0.0075; Nordic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0.0025;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Czech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Slovakian power futures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Hungarian, Polish and Romanian power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0.015; Transactions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Weekend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0.015;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Phelix and Spanish Day and Weekend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Cap and 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Floor</a:t>
                      </a:r>
                      <a:r>
                        <a:rPr lang="de-DE" sz="800" b="0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futures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0.002; UK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ower</a:t>
                      </a:r>
                      <a:r>
                        <a:rPr lang="de-DE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utures 0.00375 GBP per MWh; Wind power futures 0.0075 € per h;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 transfer between positions in cash settled and physically settled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 futures (2 x EFP)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0.0075;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€ 0.15 per MWh or more: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0.0025;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power futures with an option premium of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 than € 0.15 per MWh: 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0.00125.</a:t>
                      </a:r>
                    </a:p>
                    <a:p>
                      <a:pPr algn="just"/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Emission Rights on the Spot Market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Emission Rights (EUA, EUAA, CER) – Secondary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Trading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only,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Germany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Poland)</a:t>
                      </a:r>
                    </a:p>
                    <a:p>
                      <a:pPr algn="just"/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Allowances (EUA, EUAA) – Primary Auction (buyers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only) of the EU Common Auction Platform (CAP2)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2.22 €/k</a:t>
                      </a:r>
                      <a:r>
                        <a:rPr lang="de-DE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tCO</a:t>
                      </a:r>
                      <a:r>
                        <a:rPr lang="de-DE" sz="800" kern="1200" baseline="-25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 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Emission Rights</a:t>
                      </a:r>
                      <a:r>
                        <a:rPr lang="de-DE" sz="800" b="1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Emission Rights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2.50 €/ktCO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€ 0.15 per tCO2 or more: 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de-DE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Emission Rights with an option premium of less than € 0.15 per tCO2: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1.00 </a:t>
                      </a:r>
                      <a:r>
                        <a:rPr lang="de-DE" sz="800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€/ktCO</a:t>
                      </a:r>
                      <a:r>
                        <a:rPr lang="de-DE" sz="800" kern="1200" baseline="-250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de-DE" sz="8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 fontAlgn="b"/>
                      <a:r>
                        <a:rPr lang="en-US" sz="800" b="1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Agricultural products: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on: potatoes 2.00 €/Contract; skimmed milk powder 1.00 €/Contract; whey powder 1.50 €/Contract; butter 1.00 €/Contract; liquid milk 1.50 €/Contract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algn="just" fontAlgn="b"/>
                      <a:r>
                        <a:rPr lang="de-DE" sz="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commodities: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wood pellets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0.04 $/t;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futures on dry bulk trip time charter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on dry bulk voyage routes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0.0036 $/t;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Transactions in options on futures on freight 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3.60 $/d; Transactions in </a:t>
                      </a:r>
                      <a:r>
                        <a:rPr lang="en-US" sz="800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futures iron ore 0.006 $/t; Transactions in options on futures on iron ore</a:t>
                      </a:r>
                      <a:r>
                        <a:rPr lang="de-DE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0.006 $/t. </a:t>
                      </a:r>
                      <a:endParaRPr lang="de-DE" sz="8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4471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(b</a:t>
                      </a:r>
                      <a:r>
                        <a:rPr lang="de-DE" sz="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</a:t>
                      </a:r>
                      <a:r>
                        <a:rPr lang="de-DE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 hedge discount: A Transaction entailing a delta hedge in a power option, i.e. a power option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its future base in the same Transaction, the transaction fee for the future base will be reimbursed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provided that (i) the option and delta trade are concluded at EEX on the same trading day and (ii)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trade ID of the future base is indicated when concluding the option. The discount is only available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establishing an initial future position.</a:t>
                      </a:r>
                    </a:p>
                    <a:p>
                      <a:r>
                        <a:rPr lang="de-DE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de-DE" sz="800" b="1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1" i="0" u="none" strike="noStrike" kern="1200" baseline="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markets</a:t>
                      </a:r>
                      <a:r>
                        <a:rPr lang="en-US" sz="800" b="0" i="0" u="none" strike="noStrike" kern="1200" noProof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Only the Spot leg of a Spot/Future Spread will be charged with transaction fees.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transactions fees will be waived for transactions in futures up to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volume that matches the volume of the spot activity (secondary and primary) of that trading participant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the same day.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Delta-Hedge-Discount: A Transaction entailing a delta hedge in an option on Futures on Emission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Rights, i.e. an option on a Futures on Emission Rights and its future base in the same Transaction, the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transaction fee for the future base will be reimbursed provided that (i) the option and delta trade are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concluded at EEX on the same trading day and (ii) the trade ID of the future base is indicated when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concluding the option. The discount is only available when establishing an initial future position.</a:t>
                      </a:r>
                    </a:p>
                    <a:p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Upon sign-up and confirmation, transaction fees will be waived for new or newly active trading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participants (trading participants that traded less than 50 ktCO2 in Q4 2017 in the futures order book).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rebate will be granted for a period of twelve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months as of the month of sign-up.</a:t>
                      </a:r>
                    </a:p>
                    <a:p>
                      <a:r>
                        <a:rPr lang="en-US" sz="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commodities</a:t>
                      </a:r>
                      <a:r>
                        <a:rPr lang="en-US" sz="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Transaction</a:t>
                      </a:r>
                      <a:r>
                        <a:rPr lang="en-US" sz="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fees for trading participants that: have not been admitted to trading at EEX prior to August 2018 but get admitted to trading at EEX and trade in Freight Futures after August 2018/ have been admitted to trading at EEX but that never traded Freight Futures at EEX in the period from February 2018 until July 2018/ traded less than 400 lots (cumulative) in Freight Futures at EEX in the period from February 2018 until July 2018 will be reduced by $ 3.00 per d or $ 0.0030 per t, respectively.</a:t>
                      </a:r>
                      <a:endParaRPr lang="de-DE" sz="8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259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(d) -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941822"/>
              </p:ext>
            </p:extLst>
          </p:nvPr>
        </p:nvGraphicFramePr>
        <p:xfrm>
          <a:off x="577848" y="4583312"/>
          <a:ext cx="11195051" cy="1590845"/>
        </p:xfrm>
        <a:graphic>
          <a:graphicData uri="http://schemas.openxmlformats.org/drawingml/2006/table">
            <a:tbl>
              <a:tblPr/>
              <a:tblGrid>
                <a:gridCol w="1993900"/>
                <a:gridCol w="1216479"/>
                <a:gridCol w="7984672"/>
              </a:tblGrid>
              <a:tr h="35233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Link to a website or other source where further information on costs is available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de-DE" sz="800" b="0" i="0" u="sng" strike="noStrike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3"/>
                        </a:rPr>
                        <a:t>https://www.eex.com/de/preisverzeichnis</a:t>
                      </a:r>
                      <a:endParaRPr lang="de-DE" sz="8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de-DE" sz="8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828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rebates, discounts, or other payments offered (as % of total traded value during the reporting period)*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0.0001%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5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0.00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8793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</a:t>
                      </a:r>
                      <a:r>
                        <a:rPr lang="en-US" sz="800" b="0" i="0" u="none" strike="noStrike" noProof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commodities</a:t>
                      </a:r>
                      <a:endParaRPr lang="en-US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0.01%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6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value of all costs (as a % of total traded value during the reporting period volume)*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3286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Environmental markets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0.03%</a:t>
                      </a:r>
                      <a:endParaRPr lang="de-DE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1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Agricultural products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0.06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122">
                <a:tc vMerge="1">
                  <a:txBody>
                    <a:bodyPr/>
                    <a:lstStyle/>
                    <a:p>
                      <a:pPr algn="l" fontAlgn="b"/>
                      <a:endParaRPr lang="de-DE" sz="8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Global commodities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de-DE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0.04</a:t>
                      </a:r>
                      <a:r>
                        <a:rPr lang="de-DE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577848" y="6174157"/>
            <a:ext cx="1119505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*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</a:rPr>
              <a:t>Total value of all rebates, discounts, or other payments offered and total value of all costs </a:t>
            </a:r>
            <a:r>
              <a:rPr lang="en-US" sz="800" dirty="0"/>
              <a:t>are based on both sides of the transaction</a:t>
            </a:r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46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995</Words>
  <Application>Microsoft Office PowerPoint</Application>
  <PresentationFormat>Breitbild</PresentationFormat>
  <Paragraphs>41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European Energy Exchange AG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Martje Danneberg</dc:creator>
  <cp:lastModifiedBy>Martje Danneberg</cp:lastModifiedBy>
  <cp:revision>61</cp:revision>
  <dcterms:created xsi:type="dcterms:W3CDTF">2018-06-15T08:36:48Z</dcterms:created>
  <dcterms:modified xsi:type="dcterms:W3CDTF">2018-12-14T10:31:17Z</dcterms:modified>
  <cp:contentStatus>Endgültig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