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D5712-B259-4881-841D-4207930937B8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D838-CF32-415B-8DF9-5A4878E3D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21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DD838-CF32-415B-8DF9-5A4878E3D0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4931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6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9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9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13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4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13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8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2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45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79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51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A805-E60C-47D5-A4D8-E2CF0691E239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wernext.com/documenta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635000" y="1249408"/>
            <a:ext cx="8293100" cy="375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Table 5 - costs information to be published as referred to in Article 5</a:t>
            </a:r>
            <a:endParaRPr lang="de-DE" u="sng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67154"/>
              </p:ext>
            </p:extLst>
          </p:nvPr>
        </p:nvGraphicFramePr>
        <p:xfrm>
          <a:off x="635000" y="1698444"/>
          <a:ext cx="11195050" cy="2685777"/>
        </p:xfrm>
        <a:graphic>
          <a:graphicData uri="http://schemas.openxmlformats.org/drawingml/2006/table">
            <a:tbl>
              <a:tblPr/>
              <a:tblGrid>
                <a:gridCol w="2614386"/>
                <a:gridCol w="8580664"/>
              </a:tblGrid>
              <a:tr h="253092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required under Article 5(a) to (d)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(a)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following transaction fees are charged for the execution of orders and the registration of trades. The transaction fees are stated in Euro per megawatt hour (€/MWh), if not stipulated otherwise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l" fontAlgn="b"/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TTF 0.002; PEG Nord, TRS, ZTP, CEGH Czech, ETF 0.005; </a:t>
                      </a:r>
                      <a:r>
                        <a:rPr lang="it-IT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NCG, GASPOOL, PSV, PSV Fin 0.0025;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CEGH VTP 0.003; NBP, ZEE 0.0007 British</a:t>
                      </a:r>
                      <a:r>
                        <a:rPr lang="en-US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pence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therm. </a:t>
                      </a:r>
                      <a:endParaRPr lang="de-DE" sz="105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Rebates are offered to trading members in form of market making agreements or liquidity provision schemes. Whether a person is eligible for a given scheme depends on their capability of providing firm quotes, their physical assets to potentially back close-outs and their capabilities to make or take delivery. The rebate is granted as a percentage of the transaction fee and is variable between 0 and 75%, depending on the rebate scheme and on the financial instrument. </a:t>
                      </a:r>
                      <a:r>
                        <a:rPr lang="en-US" sz="105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case of a Transaction on a Spread between Contracts, only the trading fee on the first underlying Contract is applicable. 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	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to a website or other source where further information on costs is available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5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https://www.powernext.com/documentation</a:t>
                      </a:r>
                      <a:endParaRPr lang="de-DE" sz="105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rebates, discounts, or other payments offered (as % of total traded value during the reporting period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0.01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costs (as a % of total traded value during the reporting period volume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0.02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635000" y="4384221"/>
            <a:ext cx="1119505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* 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Total value of all rebates, discounts, or other payments offered </a:t>
            </a:r>
            <a:r>
              <a:rPr lang="en-US" sz="105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total 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value of all costs </a:t>
            </a:r>
            <a:r>
              <a:rPr lang="en-US" sz="1050" dirty="0" smtClean="0"/>
              <a:t>are based on both </a:t>
            </a:r>
            <a:r>
              <a:rPr lang="en-US" sz="1050" dirty="0"/>
              <a:t>sides of the </a:t>
            </a:r>
            <a:r>
              <a:rPr lang="en-US" sz="1050" dirty="0" smtClean="0"/>
              <a:t>transaction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2921874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Breitbild</PresentationFormat>
  <Paragraphs>15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>European Energy Exchange AG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Martje Danneberg</dc:creator>
  <cp:lastModifiedBy>Martje Danneberg</cp:lastModifiedBy>
  <cp:revision>17</cp:revision>
  <dcterms:created xsi:type="dcterms:W3CDTF">2018-06-15T08:36:48Z</dcterms:created>
  <dcterms:modified xsi:type="dcterms:W3CDTF">2018-09-27T14:06:20Z</dcterms:modified>
</cp:coreProperties>
</file>